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76" r:id="rId3"/>
    <p:sldId id="277" r:id="rId4"/>
    <p:sldId id="278" r:id="rId5"/>
    <p:sldId id="300" r:id="rId6"/>
    <p:sldId id="279" r:id="rId7"/>
    <p:sldId id="280" r:id="rId8"/>
    <p:sldId id="281" r:id="rId9"/>
    <p:sldId id="282" r:id="rId10"/>
    <p:sldId id="283" r:id="rId11"/>
    <p:sldId id="284" r:id="rId12"/>
    <p:sldId id="302" r:id="rId13"/>
    <p:sldId id="287" r:id="rId14"/>
    <p:sldId id="301" r:id="rId15"/>
    <p:sldId id="303" r:id="rId16"/>
    <p:sldId id="285" r:id="rId17"/>
    <p:sldId id="304" r:id="rId18"/>
    <p:sldId id="289" r:id="rId19"/>
    <p:sldId id="309" r:id="rId20"/>
    <p:sldId id="307" r:id="rId21"/>
    <p:sldId id="306" r:id="rId22"/>
    <p:sldId id="290" r:id="rId23"/>
    <p:sldId id="308" r:id="rId24"/>
    <p:sldId id="305"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8" d="100"/>
          <a:sy n="118" d="100"/>
        </p:scale>
        <p:origin x="-143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F7714D74-45D7-48CB-9959-B1BB998F3B32}" type="datetimeFigureOut">
              <a:rPr lang="tr-TR" smtClean="0"/>
              <a:t>27.07.2020</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F5EF0AC2-5C27-4B88-B259-84CD4517B58F}"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7714D74-45D7-48CB-9959-B1BB998F3B32}" type="datetimeFigureOut">
              <a:rPr lang="tr-TR" smtClean="0"/>
              <a:t>27.07.2020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5EF0AC2-5C27-4B88-B259-84CD4517B58F}"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7714D74-45D7-48CB-9959-B1BB998F3B32}" type="datetimeFigureOut">
              <a:rPr lang="tr-TR" smtClean="0"/>
              <a:t>27.07.2020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5EF0AC2-5C27-4B88-B259-84CD4517B58F}"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F7714D74-45D7-48CB-9959-B1BB998F3B32}" type="datetimeFigureOut">
              <a:rPr lang="tr-TR" smtClean="0"/>
              <a:t>27.07.2020</a:t>
            </a:fld>
            <a:endParaRPr lang="tr-TR"/>
          </a:p>
        </p:txBody>
      </p:sp>
      <p:sp>
        <p:nvSpPr>
          <p:cNvPr id="9" name="8 Slayt Numarası Yer Tutucusu"/>
          <p:cNvSpPr>
            <a:spLocks noGrp="1"/>
          </p:cNvSpPr>
          <p:nvPr>
            <p:ph type="sldNum" sz="quarter" idx="15"/>
          </p:nvPr>
        </p:nvSpPr>
        <p:spPr/>
        <p:txBody>
          <a:bodyPr rtlCol="0"/>
          <a:lstStyle/>
          <a:p>
            <a:fld id="{F5EF0AC2-5C27-4B88-B259-84CD4517B58F}" type="slidenum">
              <a:rPr lang="tr-TR" smtClean="0"/>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F7714D74-45D7-48CB-9959-B1BB998F3B32}" type="datetimeFigureOut">
              <a:rPr lang="tr-TR" smtClean="0"/>
              <a:t>27.07.2020</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F5EF0AC2-5C27-4B88-B259-84CD4517B58F}"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F7714D74-45D7-48CB-9959-B1BB998F3B32}" type="datetimeFigureOut">
              <a:rPr lang="tr-TR" smtClean="0"/>
              <a:t>27.07.2020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5EF0AC2-5C27-4B88-B259-84CD4517B58F}" type="slidenum">
              <a:rPr lang="tr-TR" smtClean="0"/>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F7714D74-45D7-48CB-9959-B1BB998F3B32}" type="datetimeFigureOut">
              <a:rPr lang="tr-TR" smtClean="0"/>
              <a:t>27.07.2020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5EF0AC2-5C27-4B88-B259-84CD4517B58F}" type="slidenum">
              <a:rPr lang="tr-TR" smtClean="0"/>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F7714D74-45D7-48CB-9959-B1BB998F3B32}" type="datetimeFigureOut">
              <a:rPr lang="tr-TR" smtClean="0"/>
              <a:t>27.07.2020</a:t>
            </a:fld>
            <a:endParaRPr lang="tr-TR"/>
          </a:p>
        </p:txBody>
      </p:sp>
      <p:sp>
        <p:nvSpPr>
          <p:cNvPr id="7" name="6 Slayt Numarası Yer Tutucusu"/>
          <p:cNvSpPr>
            <a:spLocks noGrp="1"/>
          </p:cNvSpPr>
          <p:nvPr>
            <p:ph type="sldNum" sz="quarter" idx="11"/>
          </p:nvPr>
        </p:nvSpPr>
        <p:spPr/>
        <p:txBody>
          <a:bodyPr rtlCol="0"/>
          <a:lstStyle/>
          <a:p>
            <a:fld id="{F5EF0AC2-5C27-4B88-B259-84CD4517B58F}" type="slidenum">
              <a:rPr lang="tr-TR" smtClean="0"/>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7714D74-45D7-48CB-9959-B1BB998F3B32}" type="datetimeFigureOut">
              <a:rPr lang="tr-TR" smtClean="0"/>
              <a:t>27.07.2020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5EF0AC2-5C27-4B88-B259-84CD4517B58F}"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F7714D74-45D7-48CB-9959-B1BB998F3B32}" type="datetimeFigureOut">
              <a:rPr lang="tr-TR" smtClean="0"/>
              <a:t>27.07.2020</a:t>
            </a:fld>
            <a:endParaRPr lang="tr-TR"/>
          </a:p>
        </p:txBody>
      </p:sp>
      <p:sp>
        <p:nvSpPr>
          <p:cNvPr id="22" name="21 Slayt Numarası Yer Tutucusu"/>
          <p:cNvSpPr>
            <a:spLocks noGrp="1"/>
          </p:cNvSpPr>
          <p:nvPr>
            <p:ph type="sldNum" sz="quarter" idx="15"/>
          </p:nvPr>
        </p:nvSpPr>
        <p:spPr/>
        <p:txBody>
          <a:bodyPr rtlCol="0"/>
          <a:lstStyle/>
          <a:p>
            <a:fld id="{F5EF0AC2-5C27-4B88-B259-84CD4517B58F}" type="slidenum">
              <a:rPr lang="tr-TR" smtClean="0"/>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F7714D74-45D7-48CB-9959-B1BB998F3B32}" type="datetimeFigureOut">
              <a:rPr lang="tr-TR" smtClean="0"/>
              <a:t>27.07.2020</a:t>
            </a:fld>
            <a:endParaRPr lang="tr-TR"/>
          </a:p>
        </p:txBody>
      </p:sp>
      <p:sp>
        <p:nvSpPr>
          <p:cNvPr id="18" name="17 Slayt Numarası Yer Tutucusu"/>
          <p:cNvSpPr>
            <a:spLocks noGrp="1"/>
          </p:cNvSpPr>
          <p:nvPr>
            <p:ph type="sldNum" sz="quarter" idx="11"/>
          </p:nvPr>
        </p:nvSpPr>
        <p:spPr/>
        <p:txBody>
          <a:bodyPr rtlCol="0"/>
          <a:lstStyle/>
          <a:p>
            <a:fld id="{F5EF0AC2-5C27-4B88-B259-84CD4517B58F}" type="slidenum">
              <a:rPr lang="tr-TR" smtClean="0"/>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7714D74-45D7-48CB-9959-B1BB998F3B32}" type="datetimeFigureOut">
              <a:rPr lang="tr-TR" smtClean="0"/>
              <a:t>27.07.2020</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5EF0AC2-5C27-4B88-B259-84CD4517B58F}"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123728" y="980728"/>
            <a:ext cx="6606480" cy="3406530"/>
          </a:xfrm>
        </p:spPr>
        <p:txBody>
          <a:bodyPr>
            <a:normAutofit/>
          </a:bodyPr>
          <a:lstStyle/>
          <a:p>
            <a:pPr algn="ctr"/>
            <a:r>
              <a:rPr lang="tr-TR" dirty="0" smtClean="0">
                <a:latin typeface="Broadway" pitchFamily="82" charset="0"/>
              </a:rPr>
              <a:t>KIRIKKALE ÜNİVERSİTESİ</a:t>
            </a:r>
            <a:br>
              <a:rPr lang="tr-TR" dirty="0" smtClean="0">
                <a:latin typeface="Broadway" pitchFamily="82" charset="0"/>
              </a:rPr>
            </a:br>
            <a:r>
              <a:rPr lang="tr-TR" dirty="0" smtClean="0">
                <a:solidFill>
                  <a:schemeClr val="accent1">
                    <a:lumMod val="50000"/>
                  </a:schemeClr>
                </a:solidFill>
                <a:latin typeface="Broadway" pitchFamily="82" charset="0"/>
              </a:rPr>
              <a:t>mühendislik fakültesi</a:t>
            </a:r>
            <a:br>
              <a:rPr lang="tr-TR" dirty="0" smtClean="0">
                <a:solidFill>
                  <a:schemeClr val="accent1">
                    <a:lumMod val="50000"/>
                  </a:schemeClr>
                </a:solidFill>
                <a:latin typeface="Broadway" pitchFamily="82" charset="0"/>
              </a:rPr>
            </a:br>
            <a:r>
              <a:rPr lang="tr-TR" dirty="0" err="1">
                <a:solidFill>
                  <a:schemeClr val="accent1">
                    <a:lumMod val="50000"/>
                  </a:schemeClr>
                </a:solidFill>
                <a:latin typeface="Broadway" pitchFamily="82" charset="0"/>
              </a:rPr>
              <a:t>İ</a:t>
            </a:r>
            <a:r>
              <a:rPr lang="tr-TR" dirty="0" err="1" smtClean="0">
                <a:solidFill>
                  <a:schemeClr val="accent1">
                    <a:lumMod val="50000"/>
                  </a:schemeClr>
                </a:solidFill>
                <a:latin typeface="Broadway" pitchFamily="82" charset="0"/>
              </a:rPr>
              <a:t>nsaat</a:t>
            </a:r>
            <a:r>
              <a:rPr lang="tr-TR" dirty="0" smtClean="0">
                <a:solidFill>
                  <a:schemeClr val="accent1">
                    <a:lumMod val="50000"/>
                  </a:schemeClr>
                </a:solidFill>
                <a:latin typeface="Broadway" pitchFamily="82" charset="0"/>
              </a:rPr>
              <a:t> </a:t>
            </a:r>
            <a:r>
              <a:rPr lang="tr-TR" dirty="0" err="1" smtClean="0">
                <a:solidFill>
                  <a:schemeClr val="accent1">
                    <a:lumMod val="50000"/>
                  </a:schemeClr>
                </a:solidFill>
                <a:latin typeface="Broadway" pitchFamily="82" charset="0"/>
              </a:rPr>
              <a:t>mühendsliği</a:t>
            </a:r>
            <a:r>
              <a:rPr lang="tr-TR" dirty="0" smtClean="0">
                <a:solidFill>
                  <a:schemeClr val="accent1">
                    <a:lumMod val="50000"/>
                  </a:schemeClr>
                </a:solidFill>
                <a:latin typeface="Broadway" pitchFamily="82" charset="0"/>
              </a:rPr>
              <a:t> bölümü</a:t>
            </a:r>
            <a:r>
              <a:rPr lang="tr-TR" dirty="0" smtClean="0"/>
              <a:t/>
            </a:r>
            <a:br>
              <a:rPr lang="tr-TR" dirty="0" smtClean="0"/>
            </a:br>
            <a:endParaRPr lang="tr-TR" dirty="0"/>
          </a:p>
        </p:txBody>
      </p:sp>
      <p:sp>
        <p:nvSpPr>
          <p:cNvPr id="3" name="2 Alt Başlık"/>
          <p:cNvSpPr>
            <a:spLocks noGrp="1"/>
          </p:cNvSpPr>
          <p:nvPr>
            <p:ph type="subTitle" idx="1"/>
          </p:nvPr>
        </p:nvSpPr>
        <p:spPr>
          <a:xfrm>
            <a:off x="2483768" y="4387258"/>
            <a:ext cx="6172200" cy="1371600"/>
          </a:xfrm>
        </p:spPr>
        <p:txBody>
          <a:bodyPr>
            <a:noAutofit/>
          </a:bodyPr>
          <a:lstStyle/>
          <a:p>
            <a:pPr algn="ctr"/>
            <a:endParaRPr lang="tr-TR"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Doç. Dr. Orhan </a:t>
            </a:r>
            <a:r>
              <a:rPr lang="tr-TR" dirty="0" smtClean="0"/>
              <a:t>DOĞAN (</a:t>
            </a:r>
            <a:r>
              <a:rPr lang="tr-TR" dirty="0" err="1" smtClean="0"/>
              <a:t>BöLÜM</a:t>
            </a:r>
            <a:r>
              <a:rPr lang="tr-TR" dirty="0" smtClean="0"/>
              <a:t> BAŞKANI)</a:t>
            </a:r>
            <a:endParaRPr lang="tr-TR" dirty="0"/>
          </a:p>
        </p:txBody>
      </p:sp>
      <p:sp>
        <p:nvSpPr>
          <p:cNvPr id="3" name="İçerik Yer Tutucusu 2"/>
          <p:cNvSpPr>
            <a:spLocks noGrp="1"/>
          </p:cNvSpPr>
          <p:nvPr>
            <p:ph sz="quarter" idx="1"/>
          </p:nvPr>
        </p:nvSpPr>
        <p:spPr>
          <a:xfrm>
            <a:off x="457200" y="1600200"/>
            <a:ext cx="4186808" cy="4572000"/>
          </a:xfrm>
        </p:spPr>
        <p:txBody>
          <a:bodyPr>
            <a:normAutofit lnSpcReduction="10000"/>
          </a:bodyPr>
          <a:lstStyle/>
          <a:p>
            <a:pPr algn="just"/>
            <a:r>
              <a:rPr lang="tr-TR" dirty="0"/>
              <a:t>İstanbul Teknik Üniversitesi İnşaat Mühendisliği </a:t>
            </a:r>
            <a:r>
              <a:rPr lang="tr-TR" dirty="0" smtClean="0"/>
              <a:t>bölümünden mezundur</a:t>
            </a:r>
            <a:r>
              <a:rPr lang="tr-TR" dirty="0"/>
              <a:t>.</a:t>
            </a:r>
          </a:p>
          <a:p>
            <a:pPr algn="just"/>
            <a:r>
              <a:rPr lang="tr-TR" dirty="0"/>
              <a:t>Doktorasını </a:t>
            </a:r>
            <a:r>
              <a:rPr lang="tr-TR" dirty="0" smtClean="0"/>
              <a:t>Cardiff Üniversitesinde(İngiltere) </a:t>
            </a:r>
            <a:r>
              <a:rPr lang="tr-TR" dirty="0"/>
              <a:t>yapmış olup </a:t>
            </a:r>
            <a:r>
              <a:rPr lang="tr-TR" dirty="0" smtClean="0"/>
              <a:t>2015 </a:t>
            </a:r>
            <a:r>
              <a:rPr lang="tr-TR" dirty="0"/>
              <a:t>yılından bu yana bölümümüzün </a:t>
            </a:r>
            <a:r>
              <a:rPr lang="tr-TR" dirty="0" smtClean="0"/>
              <a:t>yapı </a:t>
            </a:r>
            <a:r>
              <a:rPr lang="tr-TR" dirty="0"/>
              <a:t>anabilim dalında  </a:t>
            </a:r>
            <a:r>
              <a:rPr lang="tr-TR" dirty="0" smtClean="0"/>
              <a:t>Doç. </a:t>
            </a:r>
            <a:r>
              <a:rPr lang="tr-TR" dirty="0"/>
              <a:t>Dr. olarak </a:t>
            </a:r>
            <a:r>
              <a:rPr lang="tr-TR" dirty="0" smtClean="0"/>
              <a:t>çalışmaktadır ve bölüm başkanlığı görevini yürütmektedir.</a:t>
            </a:r>
            <a:endParaRPr lang="tr-TR" dirty="0"/>
          </a:p>
          <a:p>
            <a:endParaRPr lang="tr-TR" dirty="0"/>
          </a:p>
        </p:txBody>
      </p:sp>
      <p:pic>
        <p:nvPicPr>
          <p:cNvPr id="5" name="İçerik Yer Tutucusu 4"/>
          <p:cNvPicPr>
            <a:picLocks noGrp="1" noChangeAspect="1"/>
          </p:cNvPicPr>
          <p:nvPr>
            <p:ph sz="quarter" idx="2"/>
          </p:nvPr>
        </p:nvPicPr>
        <p:blipFill>
          <a:blip r:embed="rId2">
            <a:extLst>
              <a:ext uri="{28A0092B-C50C-407E-A947-70E740481C1C}">
                <a14:useLocalDpi xmlns:a14="http://schemas.microsoft.com/office/drawing/2010/main" val="0"/>
              </a:ext>
            </a:extLst>
          </a:blip>
          <a:stretch>
            <a:fillRect/>
          </a:stretch>
        </p:blipFill>
        <p:spPr>
          <a:xfrm>
            <a:off x="4716016" y="2060848"/>
            <a:ext cx="3212290" cy="3600400"/>
          </a:xfrm>
        </p:spPr>
      </p:pic>
    </p:spTree>
    <p:extLst>
      <p:ext uri="{BB962C8B-B14F-4D97-AF65-F5344CB8AC3E}">
        <p14:creationId xmlns:p14="http://schemas.microsoft.com/office/powerpoint/2010/main" val="23682881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Doç. Dr. İlker KALKAN</a:t>
            </a:r>
            <a:endParaRPr lang="tr-TR" dirty="0"/>
          </a:p>
        </p:txBody>
      </p:sp>
      <p:sp>
        <p:nvSpPr>
          <p:cNvPr id="3" name="İçerik Yer Tutucusu 2"/>
          <p:cNvSpPr>
            <a:spLocks noGrp="1"/>
          </p:cNvSpPr>
          <p:nvPr>
            <p:ph sz="quarter" idx="1"/>
          </p:nvPr>
        </p:nvSpPr>
        <p:spPr/>
        <p:txBody>
          <a:bodyPr>
            <a:normAutofit/>
          </a:bodyPr>
          <a:lstStyle/>
          <a:p>
            <a:pPr algn="just"/>
            <a:r>
              <a:rPr lang="tr-TR" dirty="0"/>
              <a:t>ODTÜ İnşaat Mühendisliği </a:t>
            </a:r>
            <a:r>
              <a:rPr lang="tr-TR" dirty="0" smtClean="0"/>
              <a:t>bölümü mezunudur</a:t>
            </a:r>
            <a:r>
              <a:rPr lang="tr-TR" dirty="0"/>
              <a:t>.</a:t>
            </a:r>
          </a:p>
          <a:p>
            <a:pPr algn="just"/>
            <a:r>
              <a:rPr lang="tr-TR" dirty="0"/>
              <a:t>Doktorasını Georgia Teknoloji Enstitüsü</a:t>
            </a:r>
            <a:r>
              <a:rPr lang="tr-TR" dirty="0" smtClean="0"/>
              <a:t>(Amerika</a:t>
            </a:r>
            <a:r>
              <a:rPr lang="tr-TR" dirty="0"/>
              <a:t>) yapmış olup 2015 yılından bu yana bölümümüzün </a:t>
            </a:r>
            <a:r>
              <a:rPr lang="tr-TR" dirty="0" smtClean="0"/>
              <a:t>yapı </a:t>
            </a:r>
            <a:r>
              <a:rPr lang="tr-TR" dirty="0"/>
              <a:t>anabilim dalında  </a:t>
            </a:r>
            <a:r>
              <a:rPr lang="tr-TR" dirty="0" smtClean="0"/>
              <a:t>Doç. </a:t>
            </a:r>
            <a:r>
              <a:rPr lang="tr-TR" dirty="0"/>
              <a:t>Dr. olarak </a:t>
            </a:r>
            <a:r>
              <a:rPr lang="tr-TR" dirty="0" smtClean="0"/>
              <a:t>çalışmaktadır. </a:t>
            </a:r>
            <a:endParaRPr lang="tr-TR" dirty="0"/>
          </a:p>
        </p:txBody>
      </p:sp>
      <p:pic>
        <p:nvPicPr>
          <p:cNvPr id="5" name="İçerik Yer Tutucusu 4"/>
          <p:cNvPicPr>
            <a:picLocks noGrp="1" noChangeAspect="1"/>
          </p:cNvPicPr>
          <p:nvPr>
            <p:ph sz="quarter" idx="2"/>
          </p:nvPr>
        </p:nvPicPr>
        <p:blipFill>
          <a:blip r:embed="rId2">
            <a:extLst>
              <a:ext uri="{28A0092B-C50C-407E-A947-70E740481C1C}">
                <a14:useLocalDpi xmlns:a14="http://schemas.microsoft.com/office/drawing/2010/main" val="0"/>
              </a:ext>
            </a:extLst>
          </a:blip>
          <a:stretch>
            <a:fillRect/>
          </a:stretch>
        </p:blipFill>
        <p:spPr>
          <a:xfrm>
            <a:off x="4572000" y="1700808"/>
            <a:ext cx="3456384" cy="3969994"/>
          </a:xfrm>
        </p:spPr>
      </p:pic>
    </p:spTree>
    <p:extLst>
      <p:ext uri="{BB962C8B-B14F-4D97-AF65-F5344CB8AC3E}">
        <p14:creationId xmlns:p14="http://schemas.microsoft.com/office/powerpoint/2010/main" val="29029505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Dr. </a:t>
            </a:r>
            <a:r>
              <a:rPr lang="tr-TR" dirty="0" err="1"/>
              <a:t>Öğr</a:t>
            </a:r>
            <a:r>
              <a:rPr lang="tr-TR" dirty="0"/>
              <a:t>. </a:t>
            </a:r>
            <a:r>
              <a:rPr lang="tr-TR" dirty="0" err="1"/>
              <a:t>Üyesİ</a:t>
            </a:r>
            <a:r>
              <a:rPr lang="tr-TR" dirty="0"/>
              <a:t> </a:t>
            </a:r>
            <a:r>
              <a:rPr lang="tr-TR" dirty="0" smtClean="0"/>
              <a:t>Erdem DOĞAN</a:t>
            </a:r>
            <a:endParaRPr lang="tr-TR" dirty="0"/>
          </a:p>
        </p:txBody>
      </p:sp>
      <p:sp>
        <p:nvSpPr>
          <p:cNvPr id="3" name="İçerik Yer Tutucusu 2"/>
          <p:cNvSpPr>
            <a:spLocks noGrp="1"/>
          </p:cNvSpPr>
          <p:nvPr>
            <p:ph sz="quarter" idx="1"/>
          </p:nvPr>
        </p:nvSpPr>
        <p:spPr/>
        <p:txBody>
          <a:bodyPr>
            <a:normAutofit lnSpcReduction="10000"/>
          </a:bodyPr>
          <a:lstStyle/>
          <a:p>
            <a:pPr algn="just"/>
            <a:r>
              <a:rPr lang="tr-TR" dirty="0" smtClean="0"/>
              <a:t>Pamukkale </a:t>
            </a:r>
            <a:r>
              <a:rPr lang="tr-TR" dirty="0"/>
              <a:t>Üniversitesi İnşaat Mühendisliği bölümünden mezun olmuştur.</a:t>
            </a:r>
          </a:p>
          <a:p>
            <a:pPr algn="just"/>
            <a:r>
              <a:rPr lang="tr-TR" dirty="0"/>
              <a:t>Doktorasını </a:t>
            </a:r>
            <a:r>
              <a:rPr lang="tr-TR" dirty="0" smtClean="0"/>
              <a:t>Kırıkkale </a:t>
            </a:r>
            <a:r>
              <a:rPr lang="tr-TR" dirty="0"/>
              <a:t>Üniversitesinde tamamlamış olup </a:t>
            </a:r>
            <a:r>
              <a:rPr lang="tr-TR" dirty="0" smtClean="0"/>
              <a:t>2014 </a:t>
            </a:r>
            <a:r>
              <a:rPr lang="tr-TR" dirty="0"/>
              <a:t>yılından bu yana bölümümüzün </a:t>
            </a:r>
            <a:r>
              <a:rPr lang="tr-TR" dirty="0" smtClean="0"/>
              <a:t>ulaştırma </a:t>
            </a:r>
            <a:r>
              <a:rPr lang="tr-TR" dirty="0"/>
              <a:t>anabilim dalında Dr. </a:t>
            </a:r>
            <a:r>
              <a:rPr lang="tr-TR" dirty="0" err="1"/>
              <a:t>Öğr</a:t>
            </a:r>
            <a:r>
              <a:rPr lang="tr-TR" dirty="0"/>
              <a:t>. Üyesi olarak </a:t>
            </a:r>
            <a:r>
              <a:rPr lang="tr-TR" dirty="0" smtClean="0"/>
              <a:t>çalışmaktadır.</a:t>
            </a:r>
            <a:endParaRPr lang="tr-TR" dirty="0"/>
          </a:p>
        </p:txBody>
      </p:sp>
      <p:pic>
        <p:nvPicPr>
          <p:cNvPr id="5" name="İçerik Yer Tutucusu 4"/>
          <p:cNvPicPr>
            <a:picLocks noGrp="1" noChangeAspect="1"/>
          </p:cNvPicPr>
          <p:nvPr>
            <p:ph sz="quarter" idx="2"/>
          </p:nvPr>
        </p:nvPicPr>
        <p:blipFill>
          <a:blip r:embed="rId2">
            <a:extLst>
              <a:ext uri="{28A0092B-C50C-407E-A947-70E740481C1C}">
                <a14:useLocalDpi xmlns:a14="http://schemas.microsoft.com/office/drawing/2010/main" val="0"/>
              </a:ext>
            </a:extLst>
          </a:blip>
          <a:stretch>
            <a:fillRect/>
          </a:stretch>
        </p:blipFill>
        <p:spPr>
          <a:xfrm>
            <a:off x="4355976" y="1556792"/>
            <a:ext cx="3600400" cy="3924646"/>
          </a:xfrm>
        </p:spPr>
      </p:pic>
    </p:spTree>
    <p:extLst>
      <p:ext uri="{BB962C8B-B14F-4D97-AF65-F5344CB8AC3E}">
        <p14:creationId xmlns:p14="http://schemas.microsoft.com/office/powerpoint/2010/main" val="31657097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Dr. </a:t>
            </a:r>
            <a:r>
              <a:rPr lang="tr-TR" dirty="0" err="1"/>
              <a:t>Öğr</a:t>
            </a:r>
            <a:r>
              <a:rPr lang="tr-TR" dirty="0"/>
              <a:t>. </a:t>
            </a:r>
            <a:r>
              <a:rPr lang="tr-TR" dirty="0" err="1"/>
              <a:t>Üyesİ</a:t>
            </a:r>
            <a:r>
              <a:rPr lang="tr-TR" dirty="0"/>
              <a:t> </a:t>
            </a:r>
            <a:r>
              <a:rPr lang="tr-TR" dirty="0" smtClean="0"/>
              <a:t>Şule BAKIRCI ER</a:t>
            </a:r>
            <a:endParaRPr lang="tr-TR" dirty="0"/>
          </a:p>
        </p:txBody>
      </p:sp>
      <p:sp>
        <p:nvSpPr>
          <p:cNvPr id="3" name="İçerik Yer Tutucusu 2"/>
          <p:cNvSpPr>
            <a:spLocks noGrp="1"/>
          </p:cNvSpPr>
          <p:nvPr>
            <p:ph sz="quarter" idx="1"/>
          </p:nvPr>
        </p:nvSpPr>
        <p:spPr/>
        <p:txBody>
          <a:bodyPr/>
          <a:lstStyle/>
          <a:p>
            <a:pPr algn="just"/>
            <a:r>
              <a:rPr lang="tr-TR" dirty="0"/>
              <a:t>Kırıkkale Üniversitesi İnşaat Mühendisliği bölümünden mezun olmuştur.</a:t>
            </a:r>
          </a:p>
          <a:p>
            <a:pPr algn="just"/>
            <a:r>
              <a:rPr lang="tr-TR" dirty="0"/>
              <a:t>Doktorasını Gazi Üniversitesinde tamamlamış olup </a:t>
            </a:r>
            <a:r>
              <a:rPr lang="tr-TR" dirty="0" smtClean="0"/>
              <a:t>2011 </a:t>
            </a:r>
            <a:r>
              <a:rPr lang="tr-TR" dirty="0"/>
              <a:t>yılından bu yana bölümümüzün yapı anabilim dalında Dr. </a:t>
            </a:r>
            <a:r>
              <a:rPr lang="tr-TR" dirty="0" err="1"/>
              <a:t>Öğr</a:t>
            </a:r>
            <a:r>
              <a:rPr lang="tr-TR" dirty="0"/>
              <a:t>. Üyesi olarak </a:t>
            </a:r>
            <a:r>
              <a:rPr lang="tr-TR" dirty="0" smtClean="0"/>
              <a:t>çalışmaktadır.</a:t>
            </a:r>
            <a:endParaRPr lang="tr-TR" dirty="0"/>
          </a:p>
        </p:txBody>
      </p:sp>
      <p:pic>
        <p:nvPicPr>
          <p:cNvPr id="5" name="İçerik Yer Tutucusu 4"/>
          <p:cNvPicPr>
            <a:picLocks noGrp="1" noChangeAspect="1"/>
          </p:cNvPicPr>
          <p:nvPr>
            <p:ph sz="quarter" idx="2"/>
          </p:nvPr>
        </p:nvPicPr>
        <p:blipFill rotWithShape="1">
          <a:blip r:embed="rId2">
            <a:extLst>
              <a:ext uri="{28A0092B-C50C-407E-A947-70E740481C1C}">
                <a14:useLocalDpi xmlns:a14="http://schemas.microsoft.com/office/drawing/2010/main" val="0"/>
              </a:ext>
            </a:extLst>
          </a:blip>
          <a:srcRect l="15755" r="20518"/>
          <a:stretch/>
        </p:blipFill>
        <p:spPr>
          <a:xfrm>
            <a:off x="4716016" y="1916832"/>
            <a:ext cx="3258988" cy="3888432"/>
          </a:xfrm>
        </p:spPr>
      </p:pic>
    </p:spTree>
    <p:extLst>
      <p:ext uri="{BB962C8B-B14F-4D97-AF65-F5344CB8AC3E}">
        <p14:creationId xmlns:p14="http://schemas.microsoft.com/office/powerpoint/2010/main" val="18509187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Dr. </a:t>
            </a:r>
            <a:r>
              <a:rPr lang="tr-TR" dirty="0" err="1"/>
              <a:t>Öğr</a:t>
            </a:r>
            <a:r>
              <a:rPr lang="tr-TR" dirty="0"/>
              <a:t>. </a:t>
            </a:r>
            <a:r>
              <a:rPr lang="tr-TR" dirty="0" err="1"/>
              <a:t>Üyesİ</a:t>
            </a:r>
            <a:r>
              <a:rPr lang="tr-TR" dirty="0"/>
              <a:t> </a:t>
            </a:r>
            <a:r>
              <a:rPr lang="tr-TR" dirty="0" smtClean="0"/>
              <a:t>Yasin ÇAĞLAR</a:t>
            </a:r>
            <a:endParaRPr lang="tr-TR" dirty="0"/>
          </a:p>
        </p:txBody>
      </p:sp>
      <p:sp>
        <p:nvSpPr>
          <p:cNvPr id="3" name="İçerik Yer Tutucusu 2"/>
          <p:cNvSpPr>
            <a:spLocks noGrp="1"/>
          </p:cNvSpPr>
          <p:nvPr>
            <p:ph sz="quarter" idx="1"/>
          </p:nvPr>
        </p:nvSpPr>
        <p:spPr/>
        <p:txBody>
          <a:bodyPr/>
          <a:lstStyle/>
          <a:p>
            <a:pPr algn="just"/>
            <a:r>
              <a:rPr lang="tr-TR" dirty="0"/>
              <a:t>Kırıkkale Üniversitesi İnşaat Mühendisliği bölümünden mezun olmuştur.</a:t>
            </a:r>
          </a:p>
          <a:p>
            <a:pPr algn="just"/>
            <a:r>
              <a:rPr lang="tr-TR" dirty="0"/>
              <a:t>Doktorasını Gazi Üniversitesinde tamamlamış olup </a:t>
            </a:r>
            <a:r>
              <a:rPr lang="tr-TR" dirty="0" smtClean="0"/>
              <a:t>2016 </a:t>
            </a:r>
            <a:r>
              <a:rPr lang="tr-TR" dirty="0"/>
              <a:t>yılından bu yana bölümümüzün yapı anabilim dalında Dr. </a:t>
            </a:r>
            <a:r>
              <a:rPr lang="tr-TR" dirty="0" err="1"/>
              <a:t>Öğr</a:t>
            </a:r>
            <a:r>
              <a:rPr lang="tr-TR" dirty="0"/>
              <a:t>. Üyesi olarak </a:t>
            </a:r>
            <a:r>
              <a:rPr lang="tr-TR" dirty="0" smtClean="0"/>
              <a:t>çalışmaktadır.</a:t>
            </a:r>
            <a:endParaRPr lang="tr-TR" dirty="0"/>
          </a:p>
        </p:txBody>
      </p:sp>
      <p:pic>
        <p:nvPicPr>
          <p:cNvPr id="5" name="İçerik Yer Tutucusu 4"/>
          <p:cNvPicPr>
            <a:picLocks noGrp="1" noChangeAspect="1"/>
          </p:cNvPicPr>
          <p:nvPr>
            <p:ph sz="quarter" idx="2"/>
          </p:nvPr>
        </p:nvPicPr>
        <p:blipFill>
          <a:blip r:embed="rId2">
            <a:extLst>
              <a:ext uri="{28A0092B-C50C-407E-A947-70E740481C1C}">
                <a14:useLocalDpi xmlns:a14="http://schemas.microsoft.com/office/drawing/2010/main" val="0"/>
              </a:ext>
            </a:extLst>
          </a:blip>
          <a:stretch>
            <a:fillRect/>
          </a:stretch>
        </p:blipFill>
        <p:spPr>
          <a:xfrm>
            <a:off x="4355976" y="1916832"/>
            <a:ext cx="3466528" cy="3826149"/>
          </a:xfrm>
        </p:spPr>
      </p:pic>
    </p:spTree>
    <p:extLst>
      <p:ext uri="{BB962C8B-B14F-4D97-AF65-F5344CB8AC3E}">
        <p14:creationId xmlns:p14="http://schemas.microsoft.com/office/powerpoint/2010/main" val="18140173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Dr. </a:t>
            </a:r>
            <a:r>
              <a:rPr lang="tr-TR" dirty="0" err="1"/>
              <a:t>Öğr</a:t>
            </a:r>
            <a:r>
              <a:rPr lang="tr-TR" dirty="0"/>
              <a:t>. </a:t>
            </a:r>
            <a:r>
              <a:rPr lang="tr-TR" dirty="0" err="1"/>
              <a:t>Üyesİ</a:t>
            </a:r>
            <a:r>
              <a:rPr lang="tr-TR" dirty="0"/>
              <a:t> </a:t>
            </a:r>
            <a:r>
              <a:rPr lang="tr-TR" dirty="0" smtClean="0"/>
              <a:t>Y. Bülent SÖNMEZER</a:t>
            </a:r>
            <a:endParaRPr lang="tr-TR" dirty="0"/>
          </a:p>
        </p:txBody>
      </p:sp>
      <p:sp>
        <p:nvSpPr>
          <p:cNvPr id="3" name="İçerik Yer Tutucusu 2"/>
          <p:cNvSpPr>
            <a:spLocks noGrp="1"/>
          </p:cNvSpPr>
          <p:nvPr>
            <p:ph sz="quarter" idx="1"/>
          </p:nvPr>
        </p:nvSpPr>
        <p:spPr/>
        <p:txBody>
          <a:bodyPr>
            <a:normAutofit/>
          </a:bodyPr>
          <a:lstStyle/>
          <a:p>
            <a:pPr algn="just"/>
            <a:r>
              <a:rPr lang="tr-TR" dirty="0"/>
              <a:t>Doktorasını </a:t>
            </a:r>
            <a:r>
              <a:rPr lang="tr-TR" dirty="0" smtClean="0"/>
              <a:t>2016 </a:t>
            </a:r>
            <a:r>
              <a:rPr lang="tr-TR" dirty="0"/>
              <a:t>yılında </a:t>
            </a:r>
            <a:r>
              <a:rPr lang="tr-TR" dirty="0" smtClean="0"/>
              <a:t>Kırıkkale Üniversitesinde tamamlamıştır</a:t>
            </a:r>
            <a:r>
              <a:rPr lang="tr-TR" dirty="0"/>
              <a:t>.</a:t>
            </a:r>
          </a:p>
          <a:p>
            <a:pPr algn="just"/>
            <a:r>
              <a:rPr lang="tr-TR" dirty="0" smtClean="0"/>
              <a:t>2016 </a:t>
            </a:r>
            <a:r>
              <a:rPr lang="tr-TR" dirty="0"/>
              <a:t>yılından </a:t>
            </a:r>
            <a:r>
              <a:rPr lang="tr-TR" dirty="0" smtClean="0"/>
              <a:t>bu yana </a:t>
            </a:r>
            <a:r>
              <a:rPr lang="tr-TR" dirty="0"/>
              <a:t>bölümümüzün </a:t>
            </a:r>
            <a:r>
              <a:rPr lang="tr-TR" dirty="0" err="1" smtClean="0"/>
              <a:t>geoteknik</a:t>
            </a:r>
            <a:r>
              <a:rPr lang="tr-TR" dirty="0" smtClean="0"/>
              <a:t> anabilim </a:t>
            </a:r>
            <a:r>
              <a:rPr lang="tr-TR" dirty="0"/>
              <a:t>dalında Dr. </a:t>
            </a:r>
            <a:r>
              <a:rPr lang="tr-TR" dirty="0" err="1"/>
              <a:t>Öğr</a:t>
            </a:r>
            <a:r>
              <a:rPr lang="tr-TR" dirty="0"/>
              <a:t>. Üyesi</a:t>
            </a:r>
            <a:r>
              <a:rPr lang="tr-TR" dirty="0" smtClean="0"/>
              <a:t> </a:t>
            </a:r>
            <a:r>
              <a:rPr lang="tr-TR" dirty="0"/>
              <a:t>olarak çalışmaktadır. </a:t>
            </a:r>
          </a:p>
        </p:txBody>
      </p:sp>
      <p:pic>
        <p:nvPicPr>
          <p:cNvPr id="5" name="İçerik Yer Tutucusu 4"/>
          <p:cNvPicPr>
            <a:picLocks noGrp="1" noChangeAspect="1"/>
          </p:cNvPicPr>
          <p:nvPr>
            <p:ph sz="quarter" idx="2"/>
          </p:nvPr>
        </p:nvPicPr>
        <p:blipFill>
          <a:blip r:embed="rId2">
            <a:extLst>
              <a:ext uri="{28A0092B-C50C-407E-A947-70E740481C1C}">
                <a14:useLocalDpi xmlns:a14="http://schemas.microsoft.com/office/drawing/2010/main" val="0"/>
              </a:ext>
            </a:extLst>
          </a:blip>
          <a:stretch>
            <a:fillRect/>
          </a:stretch>
        </p:blipFill>
        <p:spPr>
          <a:xfrm>
            <a:off x="4355976" y="1718914"/>
            <a:ext cx="3600400" cy="4158357"/>
          </a:xfrm>
        </p:spPr>
      </p:pic>
    </p:spTree>
    <p:extLst>
      <p:ext uri="{BB962C8B-B14F-4D97-AF65-F5344CB8AC3E}">
        <p14:creationId xmlns:p14="http://schemas.microsoft.com/office/powerpoint/2010/main" val="34793636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Dr. </a:t>
            </a:r>
            <a:r>
              <a:rPr lang="tr-TR" dirty="0" err="1" smtClean="0"/>
              <a:t>Öğr</a:t>
            </a:r>
            <a:r>
              <a:rPr lang="tr-TR" dirty="0" smtClean="0"/>
              <a:t>. </a:t>
            </a:r>
            <a:r>
              <a:rPr lang="tr-TR" dirty="0" err="1" smtClean="0"/>
              <a:t>Üyesİ</a:t>
            </a:r>
            <a:r>
              <a:rPr lang="tr-TR" dirty="0" smtClean="0"/>
              <a:t> Gaye AKTÜRK</a:t>
            </a:r>
            <a:endParaRPr lang="tr-TR" dirty="0"/>
          </a:p>
        </p:txBody>
      </p:sp>
      <p:sp>
        <p:nvSpPr>
          <p:cNvPr id="3" name="İçerik Yer Tutucusu 2"/>
          <p:cNvSpPr>
            <a:spLocks noGrp="1"/>
          </p:cNvSpPr>
          <p:nvPr>
            <p:ph sz="quarter" idx="1"/>
          </p:nvPr>
        </p:nvSpPr>
        <p:spPr/>
        <p:txBody>
          <a:bodyPr>
            <a:normAutofit/>
          </a:bodyPr>
          <a:lstStyle/>
          <a:p>
            <a:pPr algn="just"/>
            <a:r>
              <a:rPr lang="tr-TR" dirty="0" smtClean="0"/>
              <a:t>Kırıkkale Üniversitesi </a:t>
            </a:r>
            <a:r>
              <a:rPr lang="tr-TR" dirty="0"/>
              <a:t>İnşaat Mühendisliği Bölümü mezunu olup, aynı üniversitede doktorasını tamamlamıştır.</a:t>
            </a:r>
          </a:p>
          <a:p>
            <a:pPr algn="just"/>
            <a:r>
              <a:rPr lang="tr-TR" dirty="0" smtClean="0"/>
              <a:t>2018 </a:t>
            </a:r>
            <a:r>
              <a:rPr lang="tr-TR" dirty="0"/>
              <a:t>yılından bu yana </a:t>
            </a:r>
            <a:r>
              <a:rPr lang="tr-TR" dirty="0" smtClean="0"/>
              <a:t> </a:t>
            </a:r>
            <a:r>
              <a:rPr lang="tr-TR" dirty="0"/>
              <a:t>bölümümüzün hidrolik anabilim </a:t>
            </a:r>
            <a:r>
              <a:rPr lang="tr-TR" dirty="0" smtClean="0"/>
              <a:t>dalında </a:t>
            </a:r>
            <a:r>
              <a:rPr lang="tr-TR" dirty="0"/>
              <a:t>Dr</a:t>
            </a:r>
            <a:r>
              <a:rPr lang="tr-TR" dirty="0" smtClean="0"/>
              <a:t>. </a:t>
            </a:r>
            <a:r>
              <a:rPr lang="tr-TR" dirty="0" err="1" smtClean="0"/>
              <a:t>Öğr</a:t>
            </a:r>
            <a:r>
              <a:rPr lang="tr-TR" dirty="0" smtClean="0"/>
              <a:t>. Üyesi olarak çalışmaktadır. </a:t>
            </a:r>
            <a:endParaRPr lang="tr-TR" dirty="0"/>
          </a:p>
        </p:txBody>
      </p:sp>
      <p:pic>
        <p:nvPicPr>
          <p:cNvPr id="5" name="İçerik Yer Tutucusu 4"/>
          <p:cNvPicPr>
            <a:picLocks noGrp="1" noChangeAspect="1"/>
          </p:cNvPicPr>
          <p:nvPr>
            <p:ph sz="quarter" idx="2"/>
          </p:nvPr>
        </p:nvPicPr>
        <p:blipFill>
          <a:blip r:embed="rId2">
            <a:extLst>
              <a:ext uri="{28A0092B-C50C-407E-A947-70E740481C1C}">
                <a14:useLocalDpi xmlns:a14="http://schemas.microsoft.com/office/drawing/2010/main" val="0"/>
              </a:ext>
            </a:extLst>
          </a:blip>
          <a:stretch>
            <a:fillRect/>
          </a:stretch>
        </p:blipFill>
        <p:spPr>
          <a:xfrm>
            <a:off x="4644008" y="1916832"/>
            <a:ext cx="3384376" cy="3960440"/>
          </a:xfrm>
        </p:spPr>
      </p:pic>
    </p:spTree>
    <p:extLst>
      <p:ext uri="{BB962C8B-B14F-4D97-AF65-F5344CB8AC3E}">
        <p14:creationId xmlns:p14="http://schemas.microsoft.com/office/powerpoint/2010/main" val="15238807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Dr. </a:t>
            </a:r>
            <a:r>
              <a:rPr lang="tr-TR" dirty="0" err="1"/>
              <a:t>Öğr</a:t>
            </a:r>
            <a:r>
              <a:rPr lang="tr-TR" dirty="0"/>
              <a:t>. </a:t>
            </a:r>
            <a:r>
              <a:rPr lang="tr-TR" dirty="0" err="1" smtClean="0"/>
              <a:t>Üyesİ</a:t>
            </a:r>
            <a:r>
              <a:rPr lang="tr-TR" dirty="0" smtClean="0"/>
              <a:t> Gürkan YILDIRIM</a:t>
            </a:r>
            <a:endParaRPr lang="tr-TR" dirty="0"/>
          </a:p>
        </p:txBody>
      </p:sp>
      <p:sp>
        <p:nvSpPr>
          <p:cNvPr id="3" name="İçerik Yer Tutucusu 2"/>
          <p:cNvSpPr>
            <a:spLocks noGrp="1"/>
          </p:cNvSpPr>
          <p:nvPr>
            <p:ph sz="quarter" idx="1"/>
          </p:nvPr>
        </p:nvSpPr>
        <p:spPr/>
        <p:txBody>
          <a:bodyPr>
            <a:normAutofit lnSpcReduction="10000"/>
          </a:bodyPr>
          <a:lstStyle/>
          <a:p>
            <a:pPr algn="just"/>
            <a:r>
              <a:rPr lang="tr-TR" dirty="0" smtClean="0"/>
              <a:t>Gaziantep </a:t>
            </a:r>
            <a:r>
              <a:rPr lang="tr-TR" dirty="0"/>
              <a:t>Üniversitesi İnşaat Mühendisliği bölümünden mezun olmuştur.</a:t>
            </a:r>
          </a:p>
          <a:p>
            <a:pPr algn="just"/>
            <a:r>
              <a:rPr lang="tr-TR" dirty="0"/>
              <a:t>Doktorasını </a:t>
            </a:r>
            <a:r>
              <a:rPr lang="tr-TR" dirty="0" smtClean="0"/>
              <a:t>Gazi </a:t>
            </a:r>
            <a:r>
              <a:rPr lang="tr-TR" dirty="0"/>
              <a:t>Üniversitesinde tamamlamış olup </a:t>
            </a:r>
            <a:r>
              <a:rPr lang="tr-TR" dirty="0" smtClean="0"/>
              <a:t>2018 </a:t>
            </a:r>
            <a:r>
              <a:rPr lang="tr-TR" dirty="0"/>
              <a:t>yılından bu yana </a:t>
            </a:r>
            <a:r>
              <a:rPr lang="tr-TR" dirty="0" smtClean="0"/>
              <a:t> </a:t>
            </a:r>
            <a:r>
              <a:rPr lang="tr-TR" dirty="0"/>
              <a:t>bölümümüzün </a:t>
            </a:r>
            <a:r>
              <a:rPr lang="tr-TR" dirty="0" smtClean="0"/>
              <a:t>yapı malzemesi </a:t>
            </a:r>
            <a:r>
              <a:rPr lang="tr-TR" dirty="0"/>
              <a:t>anabilim dalında Dr. </a:t>
            </a:r>
            <a:r>
              <a:rPr lang="tr-TR" dirty="0" err="1"/>
              <a:t>Öğr</a:t>
            </a:r>
            <a:r>
              <a:rPr lang="tr-TR" dirty="0"/>
              <a:t>. Üyesi olarak </a:t>
            </a:r>
            <a:r>
              <a:rPr lang="tr-TR" dirty="0" smtClean="0"/>
              <a:t>çalışmaktadır. </a:t>
            </a:r>
            <a:endParaRPr lang="tr-TR" dirty="0"/>
          </a:p>
        </p:txBody>
      </p:sp>
      <p:pic>
        <p:nvPicPr>
          <p:cNvPr id="5" name="İçerik Yer Tutucusu 4"/>
          <p:cNvPicPr>
            <a:picLocks noGrp="1" noChangeAspect="1"/>
          </p:cNvPicPr>
          <p:nvPr>
            <p:ph sz="quarter" idx="2"/>
          </p:nvPr>
        </p:nvPicPr>
        <p:blipFill>
          <a:blip r:embed="rId2">
            <a:extLst>
              <a:ext uri="{28A0092B-C50C-407E-A947-70E740481C1C}">
                <a14:useLocalDpi xmlns:a14="http://schemas.microsoft.com/office/drawing/2010/main" val="0"/>
              </a:ext>
            </a:extLst>
          </a:blip>
          <a:stretch>
            <a:fillRect/>
          </a:stretch>
        </p:blipFill>
        <p:spPr>
          <a:xfrm>
            <a:off x="4572000" y="1700808"/>
            <a:ext cx="3600400" cy="3942333"/>
          </a:xfrm>
        </p:spPr>
      </p:pic>
    </p:spTree>
    <p:extLst>
      <p:ext uri="{BB962C8B-B14F-4D97-AF65-F5344CB8AC3E}">
        <p14:creationId xmlns:p14="http://schemas.microsoft.com/office/powerpoint/2010/main" val="25977695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Dr. </a:t>
            </a:r>
            <a:r>
              <a:rPr lang="tr-TR" dirty="0" err="1"/>
              <a:t>Öğr</a:t>
            </a:r>
            <a:r>
              <a:rPr lang="tr-TR" dirty="0"/>
              <a:t>. </a:t>
            </a:r>
            <a:r>
              <a:rPr lang="tr-TR" dirty="0" err="1"/>
              <a:t>Üyesİ</a:t>
            </a:r>
            <a:r>
              <a:rPr lang="tr-TR" dirty="0"/>
              <a:t> Özer </a:t>
            </a:r>
            <a:r>
              <a:rPr lang="tr-TR" dirty="0" smtClean="0"/>
              <a:t>SEVİM</a:t>
            </a:r>
            <a:endParaRPr lang="tr-TR" dirty="0"/>
          </a:p>
        </p:txBody>
      </p:sp>
      <p:sp>
        <p:nvSpPr>
          <p:cNvPr id="3" name="İçerik Yer Tutucusu 2"/>
          <p:cNvSpPr>
            <a:spLocks noGrp="1"/>
          </p:cNvSpPr>
          <p:nvPr>
            <p:ph sz="quarter" idx="1"/>
          </p:nvPr>
        </p:nvSpPr>
        <p:spPr/>
        <p:txBody>
          <a:bodyPr>
            <a:normAutofit fontScale="85000" lnSpcReduction="10000"/>
          </a:bodyPr>
          <a:lstStyle/>
          <a:p>
            <a:pPr algn="just"/>
            <a:r>
              <a:rPr lang="tr-TR" dirty="0" smtClean="0"/>
              <a:t>Selçuk Üniversitesi İnşaat Mühendisliği bölümünden mezun olmuştur.</a:t>
            </a:r>
          </a:p>
          <a:p>
            <a:pPr algn="just"/>
            <a:r>
              <a:rPr lang="tr-TR" dirty="0" smtClean="0"/>
              <a:t>2013 yılında bölümümüzde araştırma görevlisi olarak çalışmaya başlamış, 2018 yılında Doktora çalışmasını yapı malzemesi anabilim dalında tamamlayarak Dr. Unvanını almıştır. </a:t>
            </a:r>
            <a:r>
              <a:rPr lang="tr-TR" dirty="0" smtClean="0"/>
              <a:t>2020 yılında Dr. Öğretim Üyesi olarak çalışmaya başlayan Sevim, fakültemiz dekan yardımcılığı görevini de üstlenmektedir.</a:t>
            </a:r>
            <a:endParaRPr lang="tr-TR" dirty="0"/>
          </a:p>
        </p:txBody>
      </p:sp>
      <p:pic>
        <p:nvPicPr>
          <p:cNvPr id="5" name="İçerik Yer Tutucusu 4"/>
          <p:cNvPicPr>
            <a:picLocks noGrp="1" noChangeAspect="1"/>
          </p:cNvPicPr>
          <p:nvPr>
            <p:ph sz="quarter" idx="2"/>
          </p:nvPr>
        </p:nvPicPr>
        <p:blipFill>
          <a:blip r:embed="rId2">
            <a:extLst>
              <a:ext uri="{28A0092B-C50C-407E-A947-70E740481C1C}">
                <a14:useLocalDpi xmlns:a14="http://schemas.microsoft.com/office/drawing/2010/main" val="0"/>
              </a:ext>
            </a:extLst>
          </a:blip>
          <a:stretch>
            <a:fillRect/>
          </a:stretch>
        </p:blipFill>
        <p:spPr>
          <a:xfrm>
            <a:off x="4860032" y="1700808"/>
            <a:ext cx="3195985" cy="3772049"/>
          </a:xfrm>
        </p:spPr>
      </p:pic>
    </p:spTree>
    <p:extLst>
      <p:ext uri="{BB962C8B-B14F-4D97-AF65-F5344CB8AC3E}">
        <p14:creationId xmlns:p14="http://schemas.microsoft.com/office/powerpoint/2010/main" val="5113834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Dr. </a:t>
            </a:r>
            <a:r>
              <a:rPr lang="tr-TR" dirty="0" err="1"/>
              <a:t>Öğr</a:t>
            </a:r>
            <a:r>
              <a:rPr lang="tr-TR" dirty="0"/>
              <a:t>. </a:t>
            </a:r>
            <a:r>
              <a:rPr lang="tr-TR" dirty="0" err="1" smtClean="0"/>
              <a:t>Üyesİ</a:t>
            </a:r>
            <a:r>
              <a:rPr lang="tr-TR" dirty="0" smtClean="0"/>
              <a:t> </a:t>
            </a:r>
            <a:r>
              <a:rPr lang="tr-TR" dirty="0"/>
              <a:t>Baran </a:t>
            </a:r>
            <a:r>
              <a:rPr lang="tr-TR" dirty="0" smtClean="0"/>
              <a:t>TOPRAK</a:t>
            </a:r>
            <a:endParaRPr lang="tr-TR" dirty="0"/>
          </a:p>
        </p:txBody>
      </p:sp>
      <p:sp>
        <p:nvSpPr>
          <p:cNvPr id="3" name="İçerik Yer Tutucusu 2"/>
          <p:cNvSpPr>
            <a:spLocks noGrp="1"/>
          </p:cNvSpPr>
          <p:nvPr>
            <p:ph sz="quarter" idx="1"/>
          </p:nvPr>
        </p:nvSpPr>
        <p:spPr/>
        <p:txBody>
          <a:bodyPr>
            <a:normAutofit/>
          </a:bodyPr>
          <a:lstStyle/>
          <a:p>
            <a:pPr algn="just"/>
            <a:r>
              <a:rPr lang="tr-TR" dirty="0" smtClean="0"/>
              <a:t>Balıkesir Üniversitesi İnşaat </a:t>
            </a:r>
            <a:r>
              <a:rPr lang="tr-TR" dirty="0"/>
              <a:t>Mühendisliği bölümü </a:t>
            </a:r>
            <a:r>
              <a:rPr lang="tr-TR" dirty="0" smtClean="0"/>
              <a:t>mezunudur.</a:t>
            </a:r>
          </a:p>
          <a:p>
            <a:pPr algn="just"/>
            <a:r>
              <a:rPr lang="tr-TR" dirty="0" smtClean="0"/>
              <a:t>2019 yılında </a:t>
            </a:r>
            <a:r>
              <a:rPr lang="tr-TR" dirty="0" err="1" smtClean="0"/>
              <a:t>Geoteknik</a:t>
            </a:r>
            <a:r>
              <a:rPr lang="tr-TR" dirty="0" smtClean="0"/>
              <a:t> anabilim dalında doktora </a:t>
            </a:r>
            <a:r>
              <a:rPr lang="tr-TR" dirty="0" smtClean="0"/>
              <a:t>çalışmasını tamamlamış olup 2020 </a:t>
            </a:r>
            <a:r>
              <a:rPr lang="tr-TR" dirty="0"/>
              <a:t>yılından itibaren Dr. </a:t>
            </a:r>
            <a:r>
              <a:rPr lang="tr-TR" dirty="0" err="1"/>
              <a:t>Öğr</a:t>
            </a:r>
            <a:r>
              <a:rPr lang="tr-TR" dirty="0"/>
              <a:t>. </a:t>
            </a:r>
            <a:r>
              <a:rPr lang="tr-TR" dirty="0" smtClean="0"/>
              <a:t>Üyesi olarak çalışmaya başlamıştır.</a:t>
            </a:r>
            <a:endParaRPr lang="tr-TR" dirty="0"/>
          </a:p>
        </p:txBody>
      </p:sp>
      <p:pic>
        <p:nvPicPr>
          <p:cNvPr id="5" name="İçerik Yer Tutucusu 4"/>
          <p:cNvPicPr>
            <a:picLocks noGrp="1" noChangeAspect="1"/>
          </p:cNvPicPr>
          <p:nvPr>
            <p:ph sz="quarter" idx="2"/>
          </p:nvPr>
        </p:nvPicPr>
        <p:blipFill>
          <a:blip r:embed="rId2">
            <a:extLst>
              <a:ext uri="{28A0092B-C50C-407E-A947-70E740481C1C}">
                <a14:useLocalDpi xmlns:a14="http://schemas.microsoft.com/office/drawing/2010/main" val="0"/>
              </a:ext>
            </a:extLst>
          </a:blip>
          <a:stretch>
            <a:fillRect/>
          </a:stretch>
        </p:blipFill>
        <p:spPr>
          <a:xfrm>
            <a:off x="4716016" y="1916832"/>
            <a:ext cx="3722229" cy="3722229"/>
          </a:xfrm>
        </p:spPr>
      </p:pic>
    </p:spTree>
    <p:extLst>
      <p:ext uri="{BB962C8B-B14F-4D97-AF65-F5344CB8AC3E}">
        <p14:creationId xmlns:p14="http://schemas.microsoft.com/office/powerpoint/2010/main" val="24830515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BÖLÜMÜMÜZ TARİHÇESİ</a:t>
            </a:r>
            <a:endParaRPr lang="tr-TR" dirty="0"/>
          </a:p>
        </p:txBody>
      </p:sp>
      <p:sp>
        <p:nvSpPr>
          <p:cNvPr id="3" name="İçerik Yer Tutucusu 2"/>
          <p:cNvSpPr>
            <a:spLocks noGrp="1"/>
          </p:cNvSpPr>
          <p:nvPr>
            <p:ph sz="quarter" idx="1"/>
          </p:nvPr>
        </p:nvSpPr>
        <p:spPr/>
        <p:txBody>
          <a:bodyPr/>
          <a:lstStyle/>
          <a:p>
            <a:pPr algn="just"/>
            <a:r>
              <a:rPr lang="tr-TR" dirty="0"/>
              <a:t>1994 yılında Lisans eğitimine başlayan bölümümüz, 1994 yılında Yüksek Lisans ve 2010 yılında Doktora programlarına öğrenci kabul etmeye başlamıştır. 3 Profesör, 3 Doçent, </a:t>
            </a:r>
            <a:r>
              <a:rPr lang="tr-TR" dirty="0"/>
              <a:t>9</a:t>
            </a:r>
            <a:r>
              <a:rPr lang="tr-TR" dirty="0" smtClean="0"/>
              <a:t> </a:t>
            </a:r>
            <a:r>
              <a:rPr lang="tr-TR" dirty="0" smtClean="0"/>
              <a:t>Doktor Öğretim </a:t>
            </a:r>
            <a:r>
              <a:rPr lang="tr-TR" dirty="0" smtClean="0"/>
              <a:t>Üyesi, 1 </a:t>
            </a:r>
            <a:r>
              <a:rPr lang="tr-TR" dirty="0" smtClean="0"/>
              <a:t>Araştırma </a:t>
            </a:r>
            <a:r>
              <a:rPr lang="tr-TR" dirty="0"/>
              <a:t>Görevlisi </a:t>
            </a:r>
            <a:r>
              <a:rPr lang="tr-TR" dirty="0" smtClean="0"/>
              <a:t>Dr. ve </a:t>
            </a:r>
            <a:r>
              <a:rPr lang="tr-TR" dirty="0"/>
              <a:t>4</a:t>
            </a:r>
            <a:r>
              <a:rPr lang="tr-TR" dirty="0" smtClean="0"/>
              <a:t> </a:t>
            </a:r>
            <a:r>
              <a:rPr lang="tr-TR" dirty="0"/>
              <a:t>Araştırma Görevlisi olarak gelişen ve artış gösteren akademik kadrosu ile bölümümüz Eğitim-Öğretim faaliyetlerini sürdürmektedir. </a:t>
            </a:r>
            <a:r>
              <a:rPr lang="tr-TR" dirty="0" smtClean="0"/>
              <a:t>1700 </a:t>
            </a:r>
            <a:r>
              <a:rPr lang="tr-TR" dirty="0"/>
              <a:t>civarı mezun vermiş olan bölümümüz </a:t>
            </a:r>
            <a:r>
              <a:rPr lang="tr-TR" dirty="0" smtClean="0"/>
              <a:t>800</a:t>
            </a:r>
            <a:r>
              <a:rPr lang="tr-TR" dirty="0" smtClean="0"/>
              <a:t> </a:t>
            </a:r>
            <a:r>
              <a:rPr lang="tr-TR" dirty="0"/>
              <a:t>civarında lisans öğrencisi 100 civarı lisansüstü öğrencisi ile eğitim-öğretimine devam etmektedir. </a:t>
            </a:r>
          </a:p>
        </p:txBody>
      </p:sp>
    </p:spTree>
    <p:extLst>
      <p:ext uri="{BB962C8B-B14F-4D97-AF65-F5344CB8AC3E}">
        <p14:creationId xmlns:p14="http://schemas.microsoft.com/office/powerpoint/2010/main" val="11580491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Dr. </a:t>
            </a:r>
            <a:r>
              <a:rPr lang="tr-TR" dirty="0" err="1"/>
              <a:t>Öğr</a:t>
            </a:r>
            <a:r>
              <a:rPr lang="tr-TR" dirty="0"/>
              <a:t>. </a:t>
            </a:r>
            <a:r>
              <a:rPr lang="tr-TR" dirty="0" err="1"/>
              <a:t>Üyesİ</a:t>
            </a:r>
            <a:r>
              <a:rPr lang="tr-TR" dirty="0"/>
              <a:t> Ersin </a:t>
            </a:r>
            <a:r>
              <a:rPr lang="tr-TR" dirty="0" smtClean="0"/>
              <a:t>KORKMAZ(Bölüm Bşk. YRD.)</a:t>
            </a:r>
            <a:endParaRPr lang="tr-TR" dirty="0"/>
          </a:p>
        </p:txBody>
      </p:sp>
      <p:sp>
        <p:nvSpPr>
          <p:cNvPr id="3" name="İçerik Yer Tutucusu 2"/>
          <p:cNvSpPr>
            <a:spLocks noGrp="1"/>
          </p:cNvSpPr>
          <p:nvPr>
            <p:ph sz="quarter" idx="1"/>
          </p:nvPr>
        </p:nvSpPr>
        <p:spPr/>
        <p:txBody>
          <a:bodyPr>
            <a:normAutofit fontScale="92500" lnSpcReduction="20000"/>
          </a:bodyPr>
          <a:lstStyle/>
          <a:p>
            <a:pPr algn="just"/>
            <a:r>
              <a:rPr lang="tr-TR" dirty="0" smtClean="0"/>
              <a:t>Erciyes Üniversitesi Elektrik Elektronik ve  </a:t>
            </a:r>
            <a:r>
              <a:rPr lang="tr-TR" dirty="0"/>
              <a:t>İnşaat Mühendisliği </a:t>
            </a:r>
            <a:r>
              <a:rPr lang="tr-TR" dirty="0" smtClean="0"/>
              <a:t>bölümleri mezunudur.</a:t>
            </a:r>
          </a:p>
          <a:p>
            <a:pPr algn="just"/>
            <a:r>
              <a:rPr lang="tr-TR" dirty="0" smtClean="0"/>
              <a:t>2013 yılından itibaren bölümümüzde </a:t>
            </a:r>
            <a:r>
              <a:rPr lang="tr-TR" dirty="0" smtClean="0"/>
              <a:t>çalışmaya başlamış olup 2019 yılında ulaştırma </a:t>
            </a:r>
            <a:r>
              <a:rPr lang="tr-TR" dirty="0" smtClean="0"/>
              <a:t>anabilim dalında doktora </a:t>
            </a:r>
            <a:r>
              <a:rPr lang="tr-TR" dirty="0" smtClean="0"/>
              <a:t>çalışmasını tamamlamış ve 2020 yılından itibaren </a:t>
            </a:r>
            <a:r>
              <a:rPr lang="tr-TR" dirty="0"/>
              <a:t>bölümümüzde Dr. </a:t>
            </a:r>
            <a:r>
              <a:rPr lang="tr-TR" dirty="0" err="1"/>
              <a:t>Öğr</a:t>
            </a:r>
            <a:r>
              <a:rPr lang="tr-TR" dirty="0"/>
              <a:t>. </a:t>
            </a:r>
            <a:r>
              <a:rPr lang="tr-TR" dirty="0" err="1"/>
              <a:t>Üyesİ</a:t>
            </a:r>
            <a:r>
              <a:rPr lang="tr-TR" dirty="0"/>
              <a:t> </a:t>
            </a:r>
            <a:r>
              <a:rPr lang="tr-TR" dirty="0" smtClean="0"/>
              <a:t>olarak çalışmaya  </a:t>
            </a:r>
            <a:r>
              <a:rPr lang="tr-TR" dirty="0" smtClean="0"/>
              <a:t>devam etmektedir.</a:t>
            </a:r>
            <a:endParaRPr lang="tr-TR" dirty="0"/>
          </a:p>
        </p:txBody>
      </p:sp>
      <p:pic>
        <p:nvPicPr>
          <p:cNvPr id="5" name="İçerik Yer Tutucusu 4"/>
          <p:cNvPicPr>
            <a:picLocks noGrp="1" noChangeAspect="1"/>
          </p:cNvPicPr>
          <p:nvPr>
            <p:ph sz="quarter" idx="2"/>
          </p:nvPr>
        </p:nvPicPr>
        <p:blipFill>
          <a:blip r:embed="rId2">
            <a:extLst>
              <a:ext uri="{28A0092B-C50C-407E-A947-70E740481C1C}">
                <a14:useLocalDpi xmlns:a14="http://schemas.microsoft.com/office/drawing/2010/main" val="0"/>
              </a:ext>
            </a:extLst>
          </a:blip>
          <a:stretch>
            <a:fillRect/>
          </a:stretch>
        </p:blipFill>
        <p:spPr>
          <a:xfrm>
            <a:off x="4777114" y="1844825"/>
            <a:ext cx="3422919" cy="3888432"/>
          </a:xfrm>
        </p:spPr>
      </p:pic>
    </p:spTree>
    <p:extLst>
      <p:ext uri="{BB962C8B-B14F-4D97-AF65-F5344CB8AC3E}">
        <p14:creationId xmlns:p14="http://schemas.microsoft.com/office/powerpoint/2010/main" val="35733050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Arş. Gör</a:t>
            </a:r>
            <a:r>
              <a:rPr lang="tr-TR" dirty="0" smtClean="0"/>
              <a:t>. Dr. </a:t>
            </a:r>
            <a:r>
              <a:rPr lang="tr-TR" dirty="0" smtClean="0"/>
              <a:t>Saruhan KARTAL</a:t>
            </a:r>
            <a:endParaRPr lang="tr-TR" dirty="0"/>
          </a:p>
        </p:txBody>
      </p:sp>
      <p:sp>
        <p:nvSpPr>
          <p:cNvPr id="3" name="İçerik Yer Tutucusu 2"/>
          <p:cNvSpPr>
            <a:spLocks noGrp="1"/>
          </p:cNvSpPr>
          <p:nvPr>
            <p:ph sz="quarter" idx="1"/>
          </p:nvPr>
        </p:nvSpPr>
        <p:spPr/>
        <p:txBody>
          <a:bodyPr/>
          <a:lstStyle/>
          <a:p>
            <a:pPr algn="just"/>
            <a:r>
              <a:rPr lang="tr-TR" dirty="0" smtClean="0"/>
              <a:t>Kırıkkale Üniversitesi </a:t>
            </a:r>
            <a:r>
              <a:rPr lang="tr-TR" dirty="0"/>
              <a:t>İnşaat Mühendisliği bölümü </a:t>
            </a:r>
            <a:r>
              <a:rPr lang="tr-TR" dirty="0" smtClean="0"/>
              <a:t>mezunudur.</a:t>
            </a:r>
          </a:p>
          <a:p>
            <a:pPr algn="just"/>
            <a:r>
              <a:rPr lang="tr-TR" dirty="0" smtClean="0"/>
              <a:t>2014 </a:t>
            </a:r>
            <a:r>
              <a:rPr lang="tr-TR" dirty="0"/>
              <a:t>yılından itibaren bölümümüzde Arş. Gör. Olarak çalışmaya </a:t>
            </a:r>
            <a:r>
              <a:rPr lang="tr-TR" dirty="0" smtClean="0"/>
              <a:t>başlamıştır</a:t>
            </a:r>
            <a:r>
              <a:rPr lang="tr-TR" dirty="0" smtClean="0"/>
              <a:t>. 2020 yılında </a:t>
            </a:r>
            <a:r>
              <a:rPr lang="tr-TR" dirty="0" smtClean="0"/>
              <a:t>Yapı anabilim dalında doktora </a:t>
            </a:r>
            <a:r>
              <a:rPr lang="tr-TR" dirty="0" smtClean="0"/>
              <a:t>çalışmasını tamamlamıştır.</a:t>
            </a:r>
            <a:endParaRPr lang="tr-TR" dirty="0"/>
          </a:p>
        </p:txBody>
      </p:sp>
      <p:pic>
        <p:nvPicPr>
          <p:cNvPr id="5" name="İçerik Yer Tutucusu 4"/>
          <p:cNvPicPr>
            <a:picLocks noGrp="1" noChangeAspect="1"/>
          </p:cNvPicPr>
          <p:nvPr>
            <p:ph sz="quarter" idx="2"/>
          </p:nvPr>
        </p:nvPicPr>
        <p:blipFill>
          <a:blip r:embed="rId2">
            <a:extLst>
              <a:ext uri="{28A0092B-C50C-407E-A947-70E740481C1C}">
                <a14:useLocalDpi xmlns:a14="http://schemas.microsoft.com/office/drawing/2010/main" val="0"/>
              </a:ext>
            </a:extLst>
          </a:blip>
          <a:stretch>
            <a:fillRect/>
          </a:stretch>
        </p:blipFill>
        <p:spPr>
          <a:xfrm>
            <a:off x="4788024" y="1937874"/>
            <a:ext cx="3486307" cy="3486307"/>
          </a:xfrm>
        </p:spPr>
      </p:pic>
    </p:spTree>
    <p:extLst>
      <p:ext uri="{BB962C8B-B14F-4D97-AF65-F5344CB8AC3E}">
        <p14:creationId xmlns:p14="http://schemas.microsoft.com/office/powerpoint/2010/main" val="24509416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Arş. Gör. Ali DOĞU</a:t>
            </a:r>
            <a:endParaRPr lang="tr-TR" dirty="0"/>
          </a:p>
        </p:txBody>
      </p:sp>
      <p:sp>
        <p:nvSpPr>
          <p:cNvPr id="3" name="İçerik Yer Tutucusu 2"/>
          <p:cNvSpPr>
            <a:spLocks noGrp="1"/>
          </p:cNvSpPr>
          <p:nvPr>
            <p:ph sz="quarter" idx="1"/>
          </p:nvPr>
        </p:nvSpPr>
        <p:spPr/>
        <p:txBody>
          <a:bodyPr/>
          <a:lstStyle/>
          <a:p>
            <a:pPr algn="just"/>
            <a:r>
              <a:rPr lang="tr-TR" dirty="0"/>
              <a:t>Yıldız Teknik Üniversitesi İnşaat Mühendisliği bölümü </a:t>
            </a:r>
            <a:r>
              <a:rPr lang="tr-TR" dirty="0" smtClean="0"/>
              <a:t>mezunudur.</a:t>
            </a:r>
          </a:p>
          <a:p>
            <a:pPr algn="just"/>
            <a:r>
              <a:rPr lang="tr-TR" dirty="0" smtClean="0"/>
              <a:t>2013 </a:t>
            </a:r>
            <a:r>
              <a:rPr lang="tr-TR" dirty="0"/>
              <a:t>yılından itibaren bölümümüzde Arş. Gör. Olarak çalışmaya </a:t>
            </a:r>
            <a:r>
              <a:rPr lang="tr-TR" dirty="0" smtClean="0"/>
              <a:t>başlamıştır. Hidrolik anabilim dalında doktora çalışmalarına devam etmektedir.</a:t>
            </a:r>
            <a:endParaRPr lang="tr-TR" dirty="0"/>
          </a:p>
        </p:txBody>
      </p:sp>
      <p:pic>
        <p:nvPicPr>
          <p:cNvPr id="5" name="İçerik Yer Tutucusu 4"/>
          <p:cNvPicPr>
            <a:picLocks noGrp="1" noChangeAspect="1"/>
          </p:cNvPicPr>
          <p:nvPr>
            <p:ph sz="quarter" idx="2"/>
          </p:nvPr>
        </p:nvPicPr>
        <p:blipFill>
          <a:blip r:embed="rId2">
            <a:extLst>
              <a:ext uri="{28A0092B-C50C-407E-A947-70E740481C1C}">
                <a14:useLocalDpi xmlns:a14="http://schemas.microsoft.com/office/drawing/2010/main" val="0"/>
              </a:ext>
            </a:extLst>
          </a:blip>
          <a:stretch>
            <a:fillRect/>
          </a:stretch>
        </p:blipFill>
        <p:spPr>
          <a:xfrm>
            <a:off x="4860032" y="1700808"/>
            <a:ext cx="3340001" cy="3816424"/>
          </a:xfrm>
        </p:spPr>
      </p:pic>
    </p:spTree>
    <p:extLst>
      <p:ext uri="{BB962C8B-B14F-4D97-AF65-F5344CB8AC3E}">
        <p14:creationId xmlns:p14="http://schemas.microsoft.com/office/powerpoint/2010/main" val="15063558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Arş. Gör. Orhan Gazi ODACIOĞLU</a:t>
            </a:r>
            <a:endParaRPr lang="tr-TR" dirty="0"/>
          </a:p>
        </p:txBody>
      </p:sp>
      <p:sp>
        <p:nvSpPr>
          <p:cNvPr id="3" name="İçerik Yer Tutucusu 2"/>
          <p:cNvSpPr>
            <a:spLocks noGrp="1"/>
          </p:cNvSpPr>
          <p:nvPr>
            <p:ph sz="quarter" idx="1"/>
          </p:nvPr>
        </p:nvSpPr>
        <p:spPr/>
        <p:txBody>
          <a:bodyPr/>
          <a:lstStyle/>
          <a:p>
            <a:pPr algn="just"/>
            <a:r>
              <a:rPr lang="tr-TR" dirty="0" smtClean="0"/>
              <a:t>Süleyman Demirel Üniversitesi </a:t>
            </a:r>
            <a:r>
              <a:rPr lang="tr-TR" dirty="0"/>
              <a:t>İnşaat Mühendisliği bölümü </a:t>
            </a:r>
            <a:r>
              <a:rPr lang="tr-TR" dirty="0" smtClean="0"/>
              <a:t>mezunudur.</a:t>
            </a:r>
          </a:p>
          <a:p>
            <a:pPr algn="just"/>
            <a:r>
              <a:rPr lang="tr-TR" dirty="0" smtClean="0"/>
              <a:t>2016 yılından </a:t>
            </a:r>
            <a:r>
              <a:rPr lang="tr-TR" dirty="0"/>
              <a:t>itibaren bölümümüzde Arş. Gör. Olarak çalışmaya başlamıştır. Yapı </a:t>
            </a:r>
            <a:r>
              <a:rPr lang="tr-TR" dirty="0" smtClean="0"/>
              <a:t>anabilim dalında doktora çalışmalarına devam etmektedir.</a:t>
            </a:r>
            <a:endParaRPr lang="tr-TR" dirty="0"/>
          </a:p>
        </p:txBody>
      </p:sp>
      <p:pic>
        <p:nvPicPr>
          <p:cNvPr id="5" name="İçerik Yer Tutucusu 4"/>
          <p:cNvPicPr>
            <a:picLocks noGrp="1" noChangeAspect="1"/>
          </p:cNvPicPr>
          <p:nvPr>
            <p:ph sz="quarter" idx="2"/>
          </p:nvPr>
        </p:nvPicPr>
        <p:blipFill>
          <a:blip r:embed="rId2">
            <a:extLst>
              <a:ext uri="{28A0092B-C50C-407E-A947-70E740481C1C}">
                <a14:useLocalDpi xmlns:a14="http://schemas.microsoft.com/office/drawing/2010/main" val="0"/>
              </a:ext>
            </a:extLst>
          </a:blip>
          <a:stretch>
            <a:fillRect/>
          </a:stretch>
        </p:blipFill>
        <p:spPr>
          <a:xfrm>
            <a:off x="4716016" y="1772816"/>
            <a:ext cx="3722229" cy="4154277"/>
          </a:xfrm>
        </p:spPr>
      </p:pic>
    </p:spTree>
    <p:extLst>
      <p:ext uri="{BB962C8B-B14F-4D97-AF65-F5344CB8AC3E}">
        <p14:creationId xmlns:p14="http://schemas.microsoft.com/office/powerpoint/2010/main" val="35658524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Arş. Gör. Akın DUVAN</a:t>
            </a:r>
            <a:endParaRPr lang="tr-TR" dirty="0"/>
          </a:p>
        </p:txBody>
      </p:sp>
      <p:sp>
        <p:nvSpPr>
          <p:cNvPr id="3" name="İçerik Yer Tutucusu 2"/>
          <p:cNvSpPr>
            <a:spLocks noGrp="1"/>
          </p:cNvSpPr>
          <p:nvPr>
            <p:ph sz="quarter" idx="1"/>
          </p:nvPr>
        </p:nvSpPr>
        <p:spPr/>
        <p:txBody>
          <a:bodyPr/>
          <a:lstStyle/>
          <a:p>
            <a:pPr algn="just"/>
            <a:r>
              <a:rPr lang="tr-TR" dirty="0" smtClean="0"/>
              <a:t>Kırıkkale Üniversitesi </a:t>
            </a:r>
            <a:r>
              <a:rPr lang="tr-TR" dirty="0"/>
              <a:t>İnşaat Mühendisliği bölümü </a:t>
            </a:r>
            <a:r>
              <a:rPr lang="tr-TR" dirty="0" smtClean="0"/>
              <a:t>mezunudur.</a:t>
            </a:r>
          </a:p>
          <a:p>
            <a:pPr algn="just"/>
            <a:r>
              <a:rPr lang="tr-TR" dirty="0" smtClean="0"/>
              <a:t>2014 </a:t>
            </a:r>
            <a:r>
              <a:rPr lang="tr-TR" dirty="0"/>
              <a:t>yılından itibaren bölümümüzde Arş. Gör. Olarak çalışmaya başlamıştır. </a:t>
            </a:r>
            <a:r>
              <a:rPr lang="tr-TR" dirty="0" smtClean="0"/>
              <a:t>Hidrolik anabilim dalında doktora çalışmalarına devam etmektedir.</a:t>
            </a:r>
            <a:endParaRPr lang="tr-TR" dirty="0"/>
          </a:p>
        </p:txBody>
      </p:sp>
      <p:pic>
        <p:nvPicPr>
          <p:cNvPr id="5" name="İçerik Yer Tutucusu 4"/>
          <p:cNvPicPr>
            <a:picLocks noGrp="1" noChangeAspect="1"/>
          </p:cNvPicPr>
          <p:nvPr>
            <p:ph sz="quarter" idx="2"/>
          </p:nvPr>
        </p:nvPicPr>
        <p:blipFill>
          <a:blip r:embed="rId2">
            <a:extLst>
              <a:ext uri="{28A0092B-C50C-407E-A947-70E740481C1C}">
                <a14:useLocalDpi xmlns:a14="http://schemas.microsoft.com/office/drawing/2010/main" val="0"/>
              </a:ext>
            </a:extLst>
          </a:blip>
          <a:stretch>
            <a:fillRect/>
          </a:stretch>
        </p:blipFill>
        <p:spPr>
          <a:xfrm>
            <a:off x="4788024" y="1700808"/>
            <a:ext cx="3486307" cy="3960440"/>
          </a:xfrm>
        </p:spPr>
      </p:pic>
    </p:spTree>
    <p:extLst>
      <p:ext uri="{BB962C8B-B14F-4D97-AF65-F5344CB8AC3E}">
        <p14:creationId xmlns:p14="http://schemas.microsoft.com/office/powerpoint/2010/main" val="4828333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VİZYONUMUZ</a:t>
            </a:r>
            <a:endParaRPr lang="tr-TR" dirty="0"/>
          </a:p>
        </p:txBody>
      </p:sp>
      <p:sp>
        <p:nvSpPr>
          <p:cNvPr id="3" name="İçerik Yer Tutucusu 2"/>
          <p:cNvSpPr>
            <a:spLocks noGrp="1"/>
          </p:cNvSpPr>
          <p:nvPr>
            <p:ph sz="quarter" idx="1"/>
          </p:nvPr>
        </p:nvSpPr>
        <p:spPr/>
        <p:txBody>
          <a:bodyPr/>
          <a:lstStyle/>
          <a:p>
            <a:pPr algn="just"/>
            <a:r>
              <a:rPr lang="tr-TR" dirty="0" smtClean="0"/>
              <a:t>Eğitim ve </a:t>
            </a:r>
            <a:r>
              <a:rPr lang="tr-TR" dirty="0"/>
              <a:t>araştırmalarında yenilikleri sürekli takip ederek kaliteyi iyileştiren, bilimsel bilgi üretmeyi ve teknoloji geliştirmeyi hedefleyen, barınma, ulaşım, sağlık, enerji üretimi </a:t>
            </a:r>
            <a:r>
              <a:rPr lang="tr-TR" dirty="0" err="1"/>
              <a:t>vs</a:t>
            </a:r>
            <a:r>
              <a:rPr lang="tr-TR" dirty="0"/>
              <a:t> ile ilgili çeşitli yapıların planlanması, tasarımı, uygulanması, onarımı ve işletilmesiyle ilgilenerek topluma hizmeti ile ulusal ve uluslararası düzeyde başarılı bir bölüm olmaktır.</a:t>
            </a:r>
            <a:br>
              <a:rPr lang="tr-TR" dirty="0"/>
            </a:br>
            <a:endParaRPr lang="tr-TR" dirty="0"/>
          </a:p>
        </p:txBody>
      </p:sp>
    </p:spTree>
    <p:extLst>
      <p:ext uri="{BB962C8B-B14F-4D97-AF65-F5344CB8AC3E}">
        <p14:creationId xmlns:p14="http://schemas.microsoft.com/office/powerpoint/2010/main" val="14257225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MİSYONUMUZ</a:t>
            </a:r>
            <a:endParaRPr lang="tr-TR" dirty="0"/>
          </a:p>
        </p:txBody>
      </p:sp>
      <p:sp>
        <p:nvSpPr>
          <p:cNvPr id="3" name="İçerik Yer Tutucusu 2"/>
          <p:cNvSpPr>
            <a:spLocks noGrp="1"/>
          </p:cNvSpPr>
          <p:nvPr>
            <p:ph sz="quarter" idx="1"/>
          </p:nvPr>
        </p:nvSpPr>
        <p:spPr/>
        <p:txBody>
          <a:bodyPr/>
          <a:lstStyle/>
          <a:p>
            <a:pPr algn="just"/>
            <a:r>
              <a:rPr lang="tr-TR" dirty="0"/>
              <a:t>Alanındaki gelişmeleri izleyebilen ve bunlara katkıda bulunan, temel mühendislik bilgileri ile uygulama ve tasarım becerilerine sahip, toplumun ihtiyaç ve sorunlarına etkili çözümler üretebilen, böylece toplumun yaşam kalitesinin artmasına katkı sağlayan, mesleki uygulamaların, küresel ve toplumsal etkilerini öngörebilen, bireysel ve takım çalışması yapabilen, kendine güven ve sorumluluk duygusu gelişmiş, hayat boyu öğrenme alışkanlığı kazanmış, araştırmayı felsefesini kendine ilke edinmiş, evrensel değerlere duyarlı, etik ilkelere bağlı mühendisler kazandırmaktır.</a:t>
            </a:r>
          </a:p>
        </p:txBody>
      </p:sp>
    </p:spTree>
    <p:extLst>
      <p:ext uri="{BB962C8B-B14F-4D97-AF65-F5344CB8AC3E}">
        <p14:creationId xmlns:p14="http://schemas.microsoft.com/office/powerpoint/2010/main" val="26532542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4522514"/>
          </a:xfrm>
        </p:spPr>
        <p:txBody>
          <a:bodyPr>
            <a:normAutofit/>
          </a:bodyPr>
          <a:lstStyle/>
          <a:p>
            <a:pPr algn="ctr"/>
            <a:r>
              <a:rPr lang="tr-TR" sz="8000" dirty="0"/>
              <a:t>AKADEMİK KADRO</a:t>
            </a:r>
          </a:p>
        </p:txBody>
      </p:sp>
    </p:spTree>
    <p:extLst>
      <p:ext uri="{BB962C8B-B14F-4D97-AF65-F5344CB8AC3E}">
        <p14:creationId xmlns:p14="http://schemas.microsoft.com/office/powerpoint/2010/main" val="5657167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Prof. Dr. Ali </a:t>
            </a:r>
            <a:r>
              <a:rPr lang="tr-TR" dirty="0" smtClean="0"/>
              <a:t>Payidar AKGÜNGÖR</a:t>
            </a:r>
            <a:endParaRPr lang="tr-TR" dirty="0"/>
          </a:p>
        </p:txBody>
      </p:sp>
      <p:sp>
        <p:nvSpPr>
          <p:cNvPr id="4" name="İçerik Yer Tutucusu 3"/>
          <p:cNvSpPr>
            <a:spLocks noGrp="1"/>
          </p:cNvSpPr>
          <p:nvPr>
            <p:ph sz="quarter" idx="1"/>
          </p:nvPr>
        </p:nvSpPr>
        <p:spPr>
          <a:xfrm>
            <a:off x="457200" y="1600200"/>
            <a:ext cx="3826768" cy="4572000"/>
          </a:xfrm>
        </p:spPr>
        <p:txBody>
          <a:bodyPr>
            <a:normAutofit lnSpcReduction="10000"/>
          </a:bodyPr>
          <a:lstStyle/>
          <a:p>
            <a:pPr algn="just"/>
            <a:endParaRPr lang="tr-TR" dirty="0"/>
          </a:p>
          <a:p>
            <a:pPr algn="just"/>
            <a:r>
              <a:rPr lang="tr-TR" dirty="0" smtClean="0"/>
              <a:t>İstanbul Teknik Üniversitesi İnşaat Mühendisliği bölümünden </a:t>
            </a:r>
            <a:r>
              <a:rPr lang="tr-TR" dirty="0"/>
              <a:t>m</a:t>
            </a:r>
            <a:r>
              <a:rPr lang="tr-TR" dirty="0" smtClean="0"/>
              <a:t>ezundur.</a:t>
            </a:r>
          </a:p>
          <a:p>
            <a:pPr algn="just"/>
            <a:r>
              <a:rPr lang="tr-TR" dirty="0" smtClean="0"/>
              <a:t>Doktorasını </a:t>
            </a:r>
            <a:r>
              <a:rPr lang="tr-TR" dirty="0"/>
              <a:t>Pittsburgh </a:t>
            </a:r>
            <a:r>
              <a:rPr lang="tr-TR" dirty="0" smtClean="0"/>
              <a:t>Üniversitesinde(Amerika) yapmış olup 2016 yılından </a:t>
            </a:r>
            <a:r>
              <a:rPr lang="tr-TR" dirty="0"/>
              <a:t>bu yana </a:t>
            </a:r>
            <a:r>
              <a:rPr lang="tr-TR" dirty="0" smtClean="0"/>
              <a:t>bölümümüzün ulaştırma anabilim dalında  Prof. Dr. </a:t>
            </a:r>
            <a:r>
              <a:rPr lang="tr-TR" dirty="0"/>
              <a:t>o</a:t>
            </a:r>
            <a:r>
              <a:rPr lang="tr-TR" dirty="0" smtClean="0"/>
              <a:t>larak çalışmaktadır.</a:t>
            </a:r>
            <a:endParaRPr lang="tr-TR" dirty="0"/>
          </a:p>
        </p:txBody>
      </p:sp>
      <p:pic>
        <p:nvPicPr>
          <p:cNvPr id="9" name="İçerik Yer Tutucusu 8"/>
          <p:cNvPicPr>
            <a:picLocks noGrp="1" noChangeAspect="1"/>
          </p:cNvPicPr>
          <p:nvPr>
            <p:ph sz="quarter" idx="2"/>
          </p:nvPr>
        </p:nvPicPr>
        <p:blipFill>
          <a:blip r:embed="rId2">
            <a:extLst>
              <a:ext uri="{28A0092B-C50C-407E-A947-70E740481C1C}">
                <a14:useLocalDpi xmlns:a14="http://schemas.microsoft.com/office/drawing/2010/main" val="0"/>
              </a:ext>
            </a:extLst>
          </a:blip>
          <a:stretch>
            <a:fillRect/>
          </a:stretch>
        </p:blipFill>
        <p:spPr>
          <a:xfrm>
            <a:off x="4572000" y="2204864"/>
            <a:ext cx="3178497" cy="3384376"/>
          </a:xfrm>
        </p:spPr>
      </p:pic>
    </p:spTree>
    <p:extLst>
      <p:ext uri="{BB962C8B-B14F-4D97-AF65-F5344CB8AC3E}">
        <p14:creationId xmlns:p14="http://schemas.microsoft.com/office/powerpoint/2010/main" val="35473487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Prof. Dr. </a:t>
            </a:r>
            <a:r>
              <a:rPr lang="tr-TR" dirty="0" err="1" smtClean="0"/>
              <a:t>İlhamİ</a:t>
            </a:r>
            <a:r>
              <a:rPr lang="tr-TR" dirty="0" smtClean="0"/>
              <a:t> </a:t>
            </a:r>
            <a:r>
              <a:rPr lang="tr-TR" dirty="0" err="1" smtClean="0"/>
              <a:t>Demİr</a:t>
            </a:r>
            <a:endParaRPr lang="tr-TR" dirty="0"/>
          </a:p>
        </p:txBody>
      </p:sp>
      <p:sp>
        <p:nvSpPr>
          <p:cNvPr id="3" name="İçerik Yer Tutucusu 2"/>
          <p:cNvSpPr>
            <a:spLocks noGrp="1"/>
          </p:cNvSpPr>
          <p:nvPr>
            <p:ph sz="quarter" idx="1"/>
          </p:nvPr>
        </p:nvSpPr>
        <p:spPr/>
        <p:txBody>
          <a:bodyPr>
            <a:normAutofit fontScale="92500"/>
          </a:bodyPr>
          <a:lstStyle/>
          <a:p>
            <a:pPr algn="just"/>
            <a:r>
              <a:rPr lang="tr-TR" dirty="0" smtClean="0"/>
              <a:t>Doktorasını 2003 yılında Gazi Üniversitesi Yapı Eğitimi bölümünde tamamlamıştır.</a:t>
            </a:r>
          </a:p>
          <a:p>
            <a:pPr algn="just"/>
            <a:r>
              <a:rPr lang="tr-TR" dirty="0" smtClean="0"/>
              <a:t>2015 yılından bu yana </a:t>
            </a:r>
            <a:r>
              <a:rPr lang="tr-TR" dirty="0"/>
              <a:t>bölümümüzün </a:t>
            </a:r>
            <a:r>
              <a:rPr lang="tr-TR" dirty="0" smtClean="0"/>
              <a:t>yapı malzemesi </a:t>
            </a:r>
            <a:r>
              <a:rPr lang="tr-TR" dirty="0"/>
              <a:t>anabilim dalında  Prof. Dr. olarak çalışmaktadır</a:t>
            </a:r>
            <a:r>
              <a:rPr lang="tr-TR" dirty="0" smtClean="0"/>
              <a:t>. Aynı zamanda </a:t>
            </a:r>
            <a:r>
              <a:rPr lang="tr-TR" dirty="0" smtClean="0"/>
              <a:t>Mühendislik Fakültesi Dekanlık görevini </a:t>
            </a:r>
            <a:r>
              <a:rPr lang="tr-TR" dirty="0" smtClean="0"/>
              <a:t>yürütmektedir.</a:t>
            </a:r>
            <a:endParaRPr lang="tr-TR" dirty="0"/>
          </a:p>
          <a:p>
            <a:pPr marL="0" indent="0">
              <a:buNone/>
            </a:pPr>
            <a:endParaRPr lang="tr-TR" dirty="0"/>
          </a:p>
        </p:txBody>
      </p:sp>
      <p:pic>
        <p:nvPicPr>
          <p:cNvPr id="5" name="İçerik Yer Tutucusu 4"/>
          <p:cNvPicPr>
            <a:picLocks noGrp="1" noChangeAspect="1"/>
          </p:cNvPicPr>
          <p:nvPr>
            <p:ph sz="quarter" idx="2"/>
          </p:nvPr>
        </p:nvPicPr>
        <p:blipFill>
          <a:blip r:embed="rId2">
            <a:extLst>
              <a:ext uri="{28A0092B-C50C-407E-A947-70E740481C1C}">
                <a14:useLocalDpi xmlns:a14="http://schemas.microsoft.com/office/drawing/2010/main" val="0"/>
              </a:ext>
            </a:extLst>
          </a:blip>
          <a:stretch>
            <a:fillRect/>
          </a:stretch>
        </p:blipFill>
        <p:spPr>
          <a:xfrm>
            <a:off x="4788024" y="1916832"/>
            <a:ext cx="3276536" cy="3672408"/>
          </a:xfrm>
        </p:spPr>
      </p:pic>
    </p:spTree>
    <p:extLst>
      <p:ext uri="{BB962C8B-B14F-4D97-AF65-F5344CB8AC3E}">
        <p14:creationId xmlns:p14="http://schemas.microsoft.com/office/powerpoint/2010/main" val="8727658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Prof. Dr</a:t>
            </a:r>
            <a:r>
              <a:rPr lang="tr-TR" dirty="0" smtClean="0"/>
              <a:t>. Osman YILDIZ</a:t>
            </a:r>
            <a:endParaRPr lang="tr-TR" dirty="0"/>
          </a:p>
        </p:txBody>
      </p:sp>
      <p:sp>
        <p:nvSpPr>
          <p:cNvPr id="3" name="İçerik Yer Tutucusu 2"/>
          <p:cNvSpPr>
            <a:spLocks noGrp="1"/>
          </p:cNvSpPr>
          <p:nvPr>
            <p:ph sz="quarter" idx="1"/>
          </p:nvPr>
        </p:nvSpPr>
        <p:spPr>
          <a:xfrm>
            <a:off x="457200" y="1600200"/>
            <a:ext cx="3394720" cy="4572000"/>
          </a:xfrm>
        </p:spPr>
        <p:txBody>
          <a:bodyPr>
            <a:normAutofit lnSpcReduction="10000"/>
          </a:bodyPr>
          <a:lstStyle/>
          <a:p>
            <a:pPr algn="just"/>
            <a:r>
              <a:rPr lang="tr-TR" dirty="0" smtClean="0"/>
              <a:t>ODTÜ İnşaat Mühendisliği bölümü </a:t>
            </a:r>
            <a:r>
              <a:rPr lang="tr-TR" dirty="0"/>
              <a:t>m</a:t>
            </a:r>
            <a:r>
              <a:rPr lang="tr-TR" dirty="0" smtClean="0"/>
              <a:t>ezunudur.</a:t>
            </a:r>
          </a:p>
          <a:p>
            <a:pPr algn="just"/>
            <a:r>
              <a:rPr lang="tr-TR" dirty="0"/>
              <a:t>Doktorasını Pennsylvania </a:t>
            </a:r>
            <a:r>
              <a:rPr lang="tr-TR" dirty="0" err="1"/>
              <a:t>State</a:t>
            </a:r>
            <a:r>
              <a:rPr lang="tr-TR" b="1" dirty="0"/>
              <a:t> </a:t>
            </a:r>
            <a:r>
              <a:rPr lang="tr-TR" dirty="0" smtClean="0"/>
              <a:t> </a:t>
            </a:r>
            <a:r>
              <a:rPr lang="tr-TR" dirty="0"/>
              <a:t>Üniversitesinde(Amerika) yapmış olup </a:t>
            </a:r>
            <a:r>
              <a:rPr lang="tr-TR" dirty="0" smtClean="0"/>
              <a:t>2015 </a:t>
            </a:r>
            <a:r>
              <a:rPr lang="tr-TR" dirty="0"/>
              <a:t>yılından beri bölümümüzün </a:t>
            </a:r>
            <a:r>
              <a:rPr lang="tr-TR" dirty="0" smtClean="0"/>
              <a:t>hidrolik </a:t>
            </a:r>
            <a:r>
              <a:rPr lang="tr-TR" dirty="0"/>
              <a:t>anabilim dalında  Prof. Dr. olarak çalışmaktadır</a:t>
            </a:r>
            <a:r>
              <a:rPr lang="tr-TR" dirty="0" smtClean="0"/>
              <a:t>. </a:t>
            </a:r>
          </a:p>
          <a:p>
            <a:endParaRPr lang="tr-TR" dirty="0"/>
          </a:p>
        </p:txBody>
      </p:sp>
      <p:pic>
        <p:nvPicPr>
          <p:cNvPr id="5" name="İçerik Yer Tutucusu 4"/>
          <p:cNvPicPr>
            <a:picLocks noGrp="1" noChangeAspect="1"/>
          </p:cNvPicPr>
          <p:nvPr>
            <p:ph sz="quarter" idx="2"/>
          </p:nvPr>
        </p:nvPicPr>
        <p:blipFill>
          <a:blip r:embed="rId2">
            <a:extLst>
              <a:ext uri="{28A0092B-C50C-407E-A947-70E740481C1C}">
                <a14:useLocalDpi xmlns:a14="http://schemas.microsoft.com/office/drawing/2010/main" val="0"/>
              </a:ext>
            </a:extLst>
          </a:blip>
          <a:stretch>
            <a:fillRect/>
          </a:stretch>
        </p:blipFill>
        <p:spPr>
          <a:xfrm>
            <a:off x="4283968" y="1844824"/>
            <a:ext cx="3384375" cy="3816424"/>
          </a:xfrm>
        </p:spPr>
      </p:pic>
    </p:spTree>
    <p:extLst>
      <p:ext uri="{BB962C8B-B14F-4D97-AF65-F5344CB8AC3E}">
        <p14:creationId xmlns:p14="http://schemas.microsoft.com/office/powerpoint/2010/main" val="8705284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Doç. Dr. Kubilay CİHAN</a:t>
            </a:r>
            <a:endParaRPr lang="tr-TR" dirty="0"/>
          </a:p>
        </p:txBody>
      </p:sp>
      <p:sp>
        <p:nvSpPr>
          <p:cNvPr id="3" name="İçerik Yer Tutucusu 2"/>
          <p:cNvSpPr>
            <a:spLocks noGrp="1"/>
          </p:cNvSpPr>
          <p:nvPr>
            <p:ph sz="quarter" idx="1"/>
          </p:nvPr>
        </p:nvSpPr>
        <p:spPr/>
        <p:txBody>
          <a:bodyPr>
            <a:normAutofit/>
          </a:bodyPr>
          <a:lstStyle/>
          <a:p>
            <a:pPr algn="just"/>
            <a:r>
              <a:rPr lang="tr-TR" dirty="0" smtClean="0"/>
              <a:t>Yıldız Teknik Üniversitesi İnşaat Mühendisliği bölümü mezunu olup, aynı üniversitede doktorasını tamamlamıştır.</a:t>
            </a:r>
          </a:p>
          <a:p>
            <a:pPr algn="just"/>
            <a:r>
              <a:rPr lang="tr-TR" dirty="0" smtClean="0"/>
              <a:t>2014 yılından </a:t>
            </a:r>
            <a:r>
              <a:rPr lang="tr-TR" dirty="0"/>
              <a:t>bu yana </a:t>
            </a:r>
            <a:r>
              <a:rPr lang="tr-TR" dirty="0" smtClean="0"/>
              <a:t>bölümümüzün hidrolik anabilim dalında Doç. Dr. olarak </a:t>
            </a:r>
            <a:r>
              <a:rPr lang="tr-TR" dirty="0" smtClean="0"/>
              <a:t>çalışmaktadır.</a:t>
            </a:r>
            <a:endParaRPr lang="tr-TR" dirty="0"/>
          </a:p>
        </p:txBody>
      </p:sp>
      <p:pic>
        <p:nvPicPr>
          <p:cNvPr id="5" name="İçerik Yer Tutucusu 4"/>
          <p:cNvPicPr>
            <a:picLocks noGrp="1" noChangeAspect="1"/>
          </p:cNvPicPr>
          <p:nvPr>
            <p:ph sz="quarter" idx="2"/>
          </p:nvPr>
        </p:nvPicPr>
        <p:blipFill>
          <a:blip r:embed="rId2">
            <a:extLst>
              <a:ext uri="{28A0092B-C50C-407E-A947-70E740481C1C}">
                <a14:useLocalDpi xmlns:a14="http://schemas.microsoft.com/office/drawing/2010/main" val="0"/>
              </a:ext>
            </a:extLst>
          </a:blip>
          <a:stretch>
            <a:fillRect/>
          </a:stretch>
        </p:blipFill>
        <p:spPr>
          <a:xfrm>
            <a:off x="4499992" y="1988840"/>
            <a:ext cx="3528391" cy="3528391"/>
          </a:xfrm>
        </p:spPr>
      </p:pic>
    </p:spTree>
    <p:extLst>
      <p:ext uri="{BB962C8B-B14F-4D97-AF65-F5344CB8AC3E}">
        <p14:creationId xmlns:p14="http://schemas.microsoft.com/office/powerpoint/2010/main" val="31419044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374</TotalTime>
  <Words>910</Words>
  <Application>Microsoft Office PowerPoint</Application>
  <PresentationFormat>Ekran Gösterisi (4:3)</PresentationFormat>
  <Paragraphs>66</Paragraphs>
  <Slides>24</Slides>
  <Notes>0</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Cumba</vt:lpstr>
      <vt:lpstr>KIRIKKALE ÜNİVERSİTESİ mühendislik fakültesi İnsaat mühendsliği bölümü </vt:lpstr>
      <vt:lpstr>BÖLÜMÜMÜZ TARİHÇESİ</vt:lpstr>
      <vt:lpstr>VİZYONUMUZ</vt:lpstr>
      <vt:lpstr>MİSYONUMUZ</vt:lpstr>
      <vt:lpstr>AKADEMİK KADRO</vt:lpstr>
      <vt:lpstr>Prof. Dr. Ali Payidar AKGÜNGÖR</vt:lpstr>
      <vt:lpstr>Prof. Dr. İlhamİ Demİr</vt:lpstr>
      <vt:lpstr>Prof. Dr. Osman YILDIZ</vt:lpstr>
      <vt:lpstr>Doç. Dr. Kubilay CİHAN</vt:lpstr>
      <vt:lpstr>Doç. Dr. Orhan DOĞAN (BöLÜM BAŞKANI)</vt:lpstr>
      <vt:lpstr>Doç. Dr. İlker KALKAN</vt:lpstr>
      <vt:lpstr>Dr. Öğr. Üyesİ Erdem DOĞAN</vt:lpstr>
      <vt:lpstr>Dr. Öğr. Üyesİ Şule BAKIRCI ER</vt:lpstr>
      <vt:lpstr>Dr. Öğr. Üyesİ Yasin ÇAĞLAR</vt:lpstr>
      <vt:lpstr>Dr. Öğr. Üyesİ Y. Bülent SÖNMEZER</vt:lpstr>
      <vt:lpstr>Dr. Öğr. Üyesİ Gaye AKTÜRK</vt:lpstr>
      <vt:lpstr>Dr. Öğr. Üyesİ Gürkan YILDIRIM</vt:lpstr>
      <vt:lpstr>Dr. Öğr. Üyesİ Özer SEVİM</vt:lpstr>
      <vt:lpstr>Dr. Öğr. Üyesİ Baran TOPRAK</vt:lpstr>
      <vt:lpstr>Dr. Öğr. Üyesİ Ersin KORKMAZ(Bölüm Bşk. YRD.)</vt:lpstr>
      <vt:lpstr>Arş. Gör. Dr. Saruhan KARTAL</vt:lpstr>
      <vt:lpstr>Arş. Gör. Ali DOĞU</vt:lpstr>
      <vt:lpstr>Arş. Gör. Orhan Gazi ODACIOĞLU</vt:lpstr>
      <vt:lpstr>Arş. Gör. Akın DUVAN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2018-2019 GÜZ DÖNEMİ KKU İMT TANIŞMA TOPLANTISI</dc:title>
  <dc:creator>LENOVO</dc:creator>
  <cp:lastModifiedBy>my</cp:lastModifiedBy>
  <cp:revision>49</cp:revision>
  <dcterms:created xsi:type="dcterms:W3CDTF">2018-09-21T17:33:41Z</dcterms:created>
  <dcterms:modified xsi:type="dcterms:W3CDTF">2020-07-27T10:53:23Z</dcterms:modified>
</cp:coreProperties>
</file>